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2" r:id="rId3"/>
    <p:sldId id="266" r:id="rId4"/>
    <p:sldId id="268" r:id="rId5"/>
    <p:sldId id="270" r:id="rId6"/>
    <p:sldId id="329" r:id="rId7"/>
    <p:sldId id="328" r:id="rId8"/>
    <p:sldId id="274" r:id="rId9"/>
    <p:sldId id="276" r:id="rId10"/>
    <p:sldId id="280" r:id="rId11"/>
    <p:sldId id="282" r:id="rId12"/>
    <p:sldId id="284" r:id="rId13"/>
    <p:sldId id="287" r:id="rId14"/>
    <p:sldId id="288" r:id="rId15"/>
    <p:sldId id="290" r:id="rId16"/>
    <p:sldId id="292" r:id="rId17"/>
    <p:sldId id="293" r:id="rId18"/>
    <p:sldId id="295" r:id="rId19"/>
    <p:sldId id="296" r:id="rId20"/>
    <p:sldId id="299" r:id="rId21"/>
    <p:sldId id="300" r:id="rId22"/>
    <p:sldId id="301" r:id="rId23"/>
    <p:sldId id="302" r:id="rId24"/>
    <p:sldId id="304" r:id="rId25"/>
    <p:sldId id="332" r:id="rId26"/>
    <p:sldId id="303" r:id="rId27"/>
    <p:sldId id="298" r:id="rId28"/>
    <p:sldId id="336" r:id="rId29"/>
    <p:sldId id="339" r:id="rId30"/>
    <p:sldId id="340" r:id="rId31"/>
    <p:sldId id="338" r:id="rId32"/>
    <p:sldId id="342" r:id="rId33"/>
    <p:sldId id="334" r:id="rId34"/>
    <p:sldId id="308" r:id="rId35"/>
    <p:sldId id="317" r:id="rId36"/>
    <p:sldId id="319" r:id="rId37"/>
    <p:sldId id="320" r:id="rId38"/>
    <p:sldId id="322" r:id="rId39"/>
    <p:sldId id="326" r:id="rId40"/>
    <p:sldId id="331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838F"/>
    <a:srgbClr val="FDFDFD"/>
    <a:srgbClr val="41719C"/>
    <a:srgbClr val="548235"/>
    <a:srgbClr val="5B9BD5"/>
    <a:srgbClr val="ED0F1C"/>
    <a:srgbClr val="76B3BE"/>
    <a:srgbClr val="AB0101"/>
    <a:srgbClr val="BF060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\Desktop\b&#7843;ng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8602535325544629E-2"/>
          <c:y val="7.6921087116033363E-2"/>
          <c:w val="0.51450052301987548"/>
          <c:h val="0.6823033550136562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Trang_tính1!$A$2</c:f>
              <c:strCache>
                <c:ptCount val="1"/>
                <c:pt idx="0">
                  <c:v>HS hợp tác rất tích cực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val>
            <c:numRef>
              <c:f>(Trang_tính1!$A$4,Trang_tính1!$A$9)</c:f>
              <c:numCache>
                <c:formatCode>0.00</c:formatCode>
                <c:ptCount val="2"/>
                <c:pt idx="0">
                  <c:v>17.8</c:v>
                </c:pt>
                <c:pt idx="1">
                  <c:v>32.6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C3-472E-8104-55A573C123C9}"/>
            </c:ext>
          </c:extLst>
        </c:ser>
        <c:ser>
          <c:idx val="1"/>
          <c:order val="1"/>
          <c:tx>
            <c:strRef>
              <c:f>Trang_tính1!$B$2</c:f>
              <c:strCache>
                <c:ptCount val="1"/>
                <c:pt idx="0">
                  <c:v>HS hợp tác tích cực 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val>
            <c:numRef>
              <c:f>(Trang_tính1!$B$4,Trang_tính1!$B$9)</c:f>
              <c:numCache>
                <c:formatCode>0.00</c:formatCode>
                <c:ptCount val="2"/>
                <c:pt idx="0">
                  <c:v>43.1</c:v>
                </c:pt>
                <c:pt idx="1">
                  <c:v>47.3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CC3-472E-8104-55A573C123C9}"/>
            </c:ext>
          </c:extLst>
        </c:ser>
        <c:ser>
          <c:idx val="2"/>
          <c:order val="2"/>
          <c:tx>
            <c:strRef>
              <c:f>Trang_tính1!$C$2</c:f>
              <c:strCache>
                <c:ptCount val="1"/>
                <c:pt idx="0">
                  <c:v>HS chưa hứng thú trong hợp tác nhóm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val>
            <c:numRef>
              <c:f>(Trang_tính1!$C$4,Trang_tính1!$C$9)</c:f>
              <c:numCache>
                <c:formatCode>0.00</c:formatCode>
                <c:ptCount val="2"/>
                <c:pt idx="0">
                  <c:v>39.1</c:v>
                </c:pt>
                <c:pt idx="1">
                  <c:v>20.100000000000001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CC3-472E-8104-55A573C123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11030591"/>
        <c:axId val="811030111"/>
        <c:axId val="0"/>
      </c:bar3DChart>
      <c:catAx>
        <c:axId val="81103059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11030111"/>
        <c:crosses val="autoZero"/>
        <c:auto val="1"/>
        <c:lblAlgn val="ctr"/>
        <c:lblOffset val="100"/>
        <c:noMultiLvlLbl val="0"/>
      </c:catAx>
      <c:valAx>
        <c:axId val="8110301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8110305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8006977820923744"/>
          <c:y val="0.36065634062164575"/>
          <c:w val="0.41614006829028022"/>
          <c:h val="0.286708923157943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0.17313</cdr:x>
      <cdr:y>0.85577</cdr:y>
    </cdr:from>
    <cdr:to>
      <cdr:x>0.55515</cdr:x>
      <cdr:y>1</cdr:y>
    </cdr:to>
    <cdr:sp macro="" textlink="">
      <cdr:nvSpPr>
        <cdr:cNvPr id="2" name="Hộp Văn bản 1">
          <a:extLst xmlns:a="http://schemas.openxmlformats.org/drawingml/2006/main">
            <a:ext uri="{FF2B5EF4-FFF2-40B4-BE49-F238E27FC236}">
              <a16:creationId xmlns:a16="http://schemas.microsoft.com/office/drawing/2014/main" id="{5E03AF44-251F-C4D2-3096-B13C9765D13E}"/>
            </a:ext>
          </a:extLst>
        </cdr:cNvPr>
        <cdr:cNvSpPr txBox="1"/>
      </cdr:nvSpPr>
      <cdr:spPr>
        <a:xfrm xmlns:a="http://schemas.openxmlformats.org/drawingml/2006/main">
          <a:off x="927348" y="5425604"/>
          <a:ext cx="2046269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vi-VN" sz="1100" kern="1200"/>
        </a:p>
      </cdr:txBody>
    </cdr:sp>
  </cdr:relSizeAnchor>
  <cdr:relSizeAnchor xmlns:cdr="http://schemas.openxmlformats.org/drawingml/2006/chartDrawing">
    <cdr:from>
      <cdr:x>0.09937</cdr:x>
      <cdr:y>0.74194</cdr:y>
    </cdr:from>
    <cdr:to>
      <cdr:x>0.33914</cdr:x>
      <cdr:y>1</cdr:y>
    </cdr:to>
    <cdr:sp macro="" textlink="">
      <cdr:nvSpPr>
        <cdr:cNvPr id="3" name="Hộp Văn bản 2">
          <a:extLst xmlns:a="http://schemas.openxmlformats.org/drawingml/2006/main">
            <a:ext uri="{FF2B5EF4-FFF2-40B4-BE49-F238E27FC236}">
              <a16:creationId xmlns:a16="http://schemas.microsoft.com/office/drawing/2014/main" id="{44B87364-A3BE-063D-8A7D-3F0D9A5E5942}"/>
            </a:ext>
          </a:extLst>
        </cdr:cNvPr>
        <cdr:cNvSpPr txBox="1"/>
      </cdr:nvSpPr>
      <cdr:spPr>
        <a:xfrm xmlns:a="http://schemas.openxmlformats.org/drawingml/2006/main">
          <a:off x="734700" y="3960739"/>
          <a:ext cx="1772758" cy="13776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 anchor="ctr" anchorCtr="0"/>
        <a:lstStyle xmlns:a="http://schemas.openxmlformats.org/drawingml/2006/main"/>
        <a:p xmlns:a="http://schemas.openxmlformats.org/drawingml/2006/main">
          <a:pPr algn="ctr"/>
          <a:r>
            <a:rPr lang="vi-VN" sz="2000" b="1" kern="1200" dirty="0">
              <a:latin typeface="+mj-lt"/>
            </a:rPr>
            <a:t>Trước khi </a:t>
          </a:r>
          <a:endParaRPr lang="en-US" sz="2000" b="1" kern="1200" dirty="0">
            <a:latin typeface="+mj-lt"/>
          </a:endParaRPr>
        </a:p>
        <a:p xmlns:a="http://schemas.openxmlformats.org/drawingml/2006/main">
          <a:pPr algn="ctr"/>
          <a:r>
            <a:rPr lang="vi-VN" sz="2000" b="1" kern="1200" dirty="0">
              <a:latin typeface="+mj-lt"/>
            </a:rPr>
            <a:t>áp dụng </a:t>
          </a:r>
          <a:endParaRPr lang="en-US" sz="2000" b="1" kern="1200" dirty="0">
            <a:latin typeface="+mj-lt"/>
          </a:endParaRPr>
        </a:p>
        <a:p xmlns:a="http://schemas.openxmlformats.org/drawingml/2006/main">
          <a:pPr algn="ctr"/>
          <a:r>
            <a:rPr lang="vi-VN" sz="2000" b="1" kern="1200" dirty="0">
              <a:latin typeface="+mj-lt"/>
            </a:rPr>
            <a:t>các biện pháp</a:t>
          </a:r>
        </a:p>
      </cdr:txBody>
    </cdr:sp>
  </cdr:relSizeAnchor>
  <cdr:relSizeAnchor xmlns:cdr="http://schemas.openxmlformats.org/drawingml/2006/chartDrawing">
    <cdr:from>
      <cdr:x>0.40351</cdr:x>
      <cdr:y>0.76674</cdr:y>
    </cdr:from>
    <cdr:to>
      <cdr:x>0.56959</cdr:x>
      <cdr:y>0.96462</cdr:y>
    </cdr:to>
    <cdr:sp macro="" textlink="">
      <cdr:nvSpPr>
        <cdr:cNvPr id="4" name="Hộp Văn bản 1">
          <a:extLst xmlns:a="http://schemas.openxmlformats.org/drawingml/2006/main">
            <a:ext uri="{FF2B5EF4-FFF2-40B4-BE49-F238E27FC236}">
              <a16:creationId xmlns:a16="http://schemas.microsoft.com/office/drawing/2014/main" id="{E37D96E0-FBD8-22CA-4AB6-DAAF6C669F37}"/>
            </a:ext>
          </a:extLst>
        </cdr:cNvPr>
        <cdr:cNvSpPr txBox="1"/>
      </cdr:nvSpPr>
      <cdr:spPr>
        <a:xfrm xmlns:a="http://schemas.openxmlformats.org/drawingml/2006/main">
          <a:off x="2983412" y="4093129"/>
          <a:ext cx="1227908" cy="10563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 anchor="ctr" anchorCtr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vi-VN" sz="2000" b="1" kern="1200" dirty="0">
              <a:latin typeface="+mj-lt"/>
            </a:rPr>
            <a:t>Sau khi </a:t>
          </a:r>
          <a:endParaRPr lang="en-US" sz="2000" b="1" kern="1200" dirty="0">
            <a:latin typeface="+mj-lt"/>
          </a:endParaRPr>
        </a:p>
        <a:p xmlns:a="http://schemas.openxmlformats.org/drawingml/2006/main">
          <a:pPr algn="ctr"/>
          <a:r>
            <a:rPr lang="vi-VN" sz="2000" b="1" kern="1200" dirty="0">
              <a:latin typeface="+mj-lt"/>
            </a:rPr>
            <a:t>áp dụng </a:t>
          </a:r>
          <a:endParaRPr lang="en-US" sz="2000" b="1" kern="1200" dirty="0" smtClean="0">
            <a:latin typeface="+mj-lt"/>
          </a:endParaRPr>
        </a:p>
        <a:p xmlns:a="http://schemas.openxmlformats.org/drawingml/2006/main">
          <a:pPr algn="ctr"/>
          <a:r>
            <a:rPr lang="vi-VN" sz="2000" b="1" kern="1200" dirty="0" smtClean="0">
              <a:latin typeface="+mj-lt"/>
            </a:rPr>
            <a:t>các </a:t>
          </a:r>
          <a:r>
            <a:rPr lang="vi-VN" sz="2000" b="1" kern="1200" dirty="0">
              <a:latin typeface="+mj-lt"/>
            </a:rPr>
            <a:t>biện pháp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4D61-11BC-437A-86A6-B21860E376E5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62ADD-9593-40D0-AF0F-8E36E1244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978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4D61-11BC-437A-86A6-B21860E376E5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62ADD-9593-40D0-AF0F-8E36E1244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598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4D61-11BC-437A-86A6-B21860E376E5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62ADD-9593-40D0-AF0F-8E36E1244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048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4D61-11BC-437A-86A6-B21860E376E5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62ADD-9593-40D0-AF0F-8E36E1244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8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4D61-11BC-437A-86A6-B21860E376E5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62ADD-9593-40D0-AF0F-8E36E1244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416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4D61-11BC-437A-86A6-B21860E376E5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62ADD-9593-40D0-AF0F-8E36E1244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752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4D61-11BC-437A-86A6-B21860E376E5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62ADD-9593-40D0-AF0F-8E36E1244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19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4D61-11BC-437A-86A6-B21860E376E5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62ADD-9593-40D0-AF0F-8E36E1244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678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4D61-11BC-437A-86A6-B21860E376E5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62ADD-9593-40D0-AF0F-8E36E1244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291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4D61-11BC-437A-86A6-B21860E376E5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62ADD-9593-40D0-AF0F-8E36E1244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532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4D61-11BC-437A-86A6-B21860E376E5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62ADD-9593-40D0-AF0F-8E36E1244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262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84D61-11BC-437A-86A6-B21860E376E5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62ADD-9593-40D0-AF0F-8E36E1244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172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.xml"/><Relationship Id="rId5" Type="http://schemas.openxmlformats.org/officeDocument/2006/relationships/slide" Target="slide18.xml"/><Relationship Id="rId4" Type="http://schemas.openxmlformats.org/officeDocument/2006/relationships/slide" Target="slide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jpg"/><Relationship Id="rId4" Type="http://schemas.openxmlformats.org/officeDocument/2006/relationships/video" Target="../media/media2.mp4"/><Relationship Id="rId9" Type="http://schemas.openxmlformats.org/officeDocument/2006/relationships/slide" Target="slide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slide" Target="slide7.xml"/><Relationship Id="rId4" Type="http://schemas.openxmlformats.org/officeDocument/2006/relationships/slide" Target="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slide" Target="slide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jpeg"/><Relationship Id="rId4" Type="http://schemas.openxmlformats.org/officeDocument/2006/relationships/image" Target="../media/image7.png"/><Relationship Id="rId9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0975"/>
            <a:ext cx="12192000" cy="703897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943350" y="4552950"/>
            <a:ext cx="4029075" cy="485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25" y="217715"/>
            <a:ext cx="11410949" cy="627888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B1FB791-74B1-4613-9C05-4625E65D6E97}"/>
              </a:ext>
            </a:extLst>
          </p:cNvPr>
          <p:cNvSpPr txBox="1"/>
          <p:nvPr/>
        </p:nvSpPr>
        <p:spPr>
          <a:xfrm>
            <a:off x="2285522" y="509707"/>
            <a:ext cx="7557247" cy="4001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ÒNG GIÁO DỤC VÀ ĐÀO TẠO VĨNH CỬU</a:t>
            </a:r>
            <a:endParaRPr lang="en-US" sz="20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A32DC20-B941-4006-817B-5D35356F1688}"/>
              </a:ext>
            </a:extLst>
          </p:cNvPr>
          <p:cNvSpPr txBox="1"/>
          <p:nvPr/>
        </p:nvSpPr>
        <p:spPr>
          <a:xfrm>
            <a:off x="2938468" y="917660"/>
            <a:ext cx="5799126" cy="4001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LÊ QUÝ ĐÔN</a:t>
            </a:r>
            <a:endParaRPr lang="en-US" sz="20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81261" y="1514890"/>
            <a:ext cx="7477125" cy="129266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kern="1800" dirty="0">
                <a:solidFill>
                  <a:srgbClr val="ED0F1C"/>
                </a:solidFill>
                <a:latin typeface="UTM Davida" panose="02040603050506020204"/>
                <a:ea typeface="Times New Roman" panose="02020603050405020304" pitchFamily="18" charset="0"/>
                <a:cs typeface="Times New Roman" panose="02020603050405020304" pitchFamily="18" charset="0"/>
              </a:rPr>
              <a:t>BÁO CÁO BIỆN PHÁP</a:t>
            </a:r>
            <a:endParaRPr lang="en-US" sz="6000" dirty="0">
              <a:solidFill>
                <a:srgbClr val="ED0F1C"/>
              </a:solidFill>
            </a:endParaRPr>
          </a:p>
          <a:p>
            <a:pPr algn="ctr"/>
            <a:endParaRPr lang="en-US" dirty="0">
              <a:solidFill>
                <a:srgbClr val="ED0F1C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90525" y="2581764"/>
            <a:ext cx="11410949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4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CHỨC DẠY HỌC THEO ĐỊNH HƯỚNG </a:t>
            </a:r>
            <a:r>
              <a:rPr lang="vi-VN" sz="4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vi-VN" sz="4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 STEM TRONG CHỦ ĐỀ “</a:t>
            </a:r>
            <a:r>
              <a:rPr lang="en-US" sz="4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 TẠO NAM CHÂM ĐIỆN</a:t>
            </a:r>
            <a:r>
              <a:rPr lang="vi-VN" sz="4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ĐƠN GIẢN” MÔN </a:t>
            </a:r>
            <a:r>
              <a:rPr lang="en-US" sz="4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KHTN 7</a:t>
            </a:r>
          </a:p>
          <a:p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485BC7-A533-41CB-AFAE-D19DD0CE9D4A}"/>
              </a:ext>
            </a:extLst>
          </p:cNvPr>
          <p:cNvSpPr txBox="1"/>
          <p:nvPr/>
        </p:nvSpPr>
        <p:spPr>
          <a:xfrm>
            <a:off x="3539228" y="4788888"/>
            <a:ext cx="4597605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Nguyễn Thị Diên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5CDFEC7-7A6A-45EE-A6BA-B31B6A4B655E}"/>
              </a:ext>
            </a:extLst>
          </p:cNvPr>
          <p:cNvSpPr txBox="1"/>
          <p:nvPr/>
        </p:nvSpPr>
        <p:spPr>
          <a:xfrm>
            <a:off x="4067175" y="5345773"/>
            <a:ext cx="4826205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</a:t>
            </a:r>
            <a:r>
              <a:rPr lang="vi-VN" sz="28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8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28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-202</a:t>
            </a:r>
            <a:r>
              <a:rPr lang="en-US" sz="28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8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57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1CEC62-98E0-476C-8723-6F595D1D43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B3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506141-8C84-48EA-B215-5C20B2ACE864}"/>
              </a:ext>
            </a:extLst>
          </p:cNvPr>
          <p:cNvSpPr/>
          <p:nvPr/>
        </p:nvSpPr>
        <p:spPr>
          <a:xfrm>
            <a:off x="390768" y="116657"/>
            <a:ext cx="11347939" cy="6471138"/>
          </a:xfrm>
          <a:prstGeom prst="rect">
            <a:avLst/>
          </a:prstGeom>
          <a:solidFill>
            <a:srgbClr val="36838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347710"/>
            <a:ext cx="10629900" cy="603091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81745" y="2136345"/>
            <a:ext cx="2839093" cy="1512510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NỘI DUNG BIỆN PHÁP</a:t>
            </a:r>
            <a:endParaRPr lang="en-US" sz="2400" b="1" dirty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4375917" y="4366561"/>
            <a:ext cx="541314" cy="340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410953" y="1642994"/>
            <a:ext cx="50627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705687" y="2881232"/>
            <a:ext cx="678721" cy="1136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397870" y="1606550"/>
            <a:ext cx="9868" cy="276341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4920246" y="1096659"/>
            <a:ext cx="2839093" cy="1092670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1.1. TÌM HIỂU VỀ GIÁO DỤC STEM</a:t>
            </a:r>
            <a:endParaRPr lang="en-US" sz="2400" b="1" dirty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20246" y="3613708"/>
            <a:ext cx="2839093" cy="1306635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1.2. QUY TRÌNH THỰC HIỆN GIẢI PHÁP MỚI</a:t>
            </a:r>
            <a:endParaRPr lang="en-US" sz="2400" b="1" dirty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19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1CEC62-98E0-476C-8723-6F595D1D43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B3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506141-8C84-48EA-B215-5C20B2ACE864}"/>
              </a:ext>
            </a:extLst>
          </p:cNvPr>
          <p:cNvSpPr/>
          <p:nvPr/>
        </p:nvSpPr>
        <p:spPr>
          <a:xfrm>
            <a:off x="390768" y="116657"/>
            <a:ext cx="11347939" cy="6471138"/>
          </a:xfrm>
          <a:prstGeom prst="rect">
            <a:avLst/>
          </a:prstGeom>
          <a:solidFill>
            <a:srgbClr val="36838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356417"/>
            <a:ext cx="10629900" cy="603091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81745" y="2136345"/>
            <a:ext cx="2839093" cy="1512510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1.2. QUY TRÌNH THỰC HIỆN  GIẢI PHÁP MỚI</a:t>
            </a:r>
            <a:endParaRPr lang="en-US" sz="2400" b="1" dirty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4375917" y="4366561"/>
            <a:ext cx="541314" cy="340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410953" y="1642994"/>
            <a:ext cx="50627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743184" y="2881232"/>
            <a:ext cx="678721" cy="1136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397870" y="1606550"/>
            <a:ext cx="9868" cy="276341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4945546" y="1333382"/>
            <a:ext cx="5765998" cy="546335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.2.1  </a:t>
            </a:r>
            <a:r>
              <a:rPr lang="en-US" sz="24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400" b="1" dirty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17232" y="2595960"/>
            <a:ext cx="5794312" cy="561096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1.2.2 </a:t>
            </a:r>
            <a:r>
              <a:rPr lang="nl-NL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trình tổ chức hoạt động STEM</a:t>
            </a:r>
            <a:endParaRPr lang="en-US" sz="2400" b="1" dirty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hlinkClick r:id="rId3" action="ppaction://hlinksldjump"/>
          </p:cNvPr>
          <p:cNvSpPr/>
          <p:nvPr/>
        </p:nvSpPr>
        <p:spPr>
          <a:xfrm>
            <a:off x="4939185" y="4001293"/>
            <a:ext cx="5778052" cy="919049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1.2.</a:t>
            </a:r>
            <a:r>
              <a:rPr lang="vi-VN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vi-VN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biện pháp tổ chức hoạt động của chủ đề STEM</a:t>
            </a:r>
            <a:endParaRPr lang="en-US" sz="2400" b="1" dirty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407738" y="2998398"/>
            <a:ext cx="50627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098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1CEC62-98E0-476C-8723-6F595D1D43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B3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506141-8C84-48EA-B215-5C20B2ACE864}"/>
              </a:ext>
            </a:extLst>
          </p:cNvPr>
          <p:cNvSpPr/>
          <p:nvPr/>
        </p:nvSpPr>
        <p:spPr>
          <a:xfrm>
            <a:off x="390768" y="116657"/>
            <a:ext cx="11347939" cy="6471138"/>
          </a:xfrm>
          <a:prstGeom prst="rect">
            <a:avLst/>
          </a:prstGeom>
          <a:solidFill>
            <a:srgbClr val="36838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260623"/>
            <a:ext cx="10629900" cy="603091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3103" y="1886905"/>
            <a:ext cx="2519454" cy="1847257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1.2.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trình tổ chức hoạt động STEM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028984" y="5015912"/>
            <a:ext cx="64163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987914" y="1102157"/>
            <a:ext cx="685477" cy="382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3482557" y="2900376"/>
            <a:ext cx="496648" cy="141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4014337" y="1073542"/>
            <a:ext cx="20998" cy="398468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4685265" y="801549"/>
            <a:ext cx="6217865" cy="543986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1: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hlinkClick r:id="rId3" action="ppaction://hlinksldjump"/>
          </p:cNvPr>
          <p:cNvSpPr/>
          <p:nvPr/>
        </p:nvSpPr>
        <p:spPr>
          <a:xfrm>
            <a:off x="4670618" y="1712226"/>
            <a:ext cx="6217865" cy="805197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 smtClean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4670618" y="2897628"/>
            <a:ext cx="6217866" cy="541621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3: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4028984" y="2177143"/>
            <a:ext cx="626989" cy="1595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655973" y="3777528"/>
            <a:ext cx="6247157" cy="579261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655973" y="4668519"/>
            <a:ext cx="6247157" cy="600892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Chia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3994725" y="3157048"/>
            <a:ext cx="66124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4035335" y="4058449"/>
            <a:ext cx="62063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085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09006" y="619608"/>
            <a:ext cx="4737463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Bef>
                <a:spcPts val="600"/>
              </a:spcBef>
              <a:spcAft>
                <a:spcPts val="600"/>
              </a:spcAft>
            </a:pPr>
            <a:r>
              <a:rPr lang="vi-VN" sz="2200" b="1" i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Bước 1: GV giao nhiệm vụ cho HS và xác lập yêu cầu của sản </a:t>
            </a:r>
            <a:r>
              <a:rPr lang="vi-VN" sz="22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endParaRPr lang="en-US" sz="22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Bef>
                <a:spcPts val="600"/>
              </a:spcBef>
              <a:spcAft>
                <a:spcPts val="600"/>
              </a:spcAft>
            </a:pPr>
            <a:r>
              <a:rPr lang="en-US" sz="2200" b="1" dirty="0" smtClean="0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200" b="1" dirty="0" smtClean="0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GV </a:t>
            </a:r>
            <a:r>
              <a:rPr lang="vi-VN" sz="2200" b="1" dirty="0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 nhiệm vụ: GV giao nhiệm vụ cho các nhóm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</a:t>
            </a:r>
            <a:r>
              <a:rPr lang="vi-VN" sz="2200" b="1" dirty="0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ế tạo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nam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châm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vi-VN" sz="2200" b="1" dirty="0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đơn giản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khuyến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khích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nam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châm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vi-VN" sz="2200" b="1" dirty="0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bằng những vật liệu đơn giản có sẵn ở gia đình.</a:t>
            </a:r>
            <a:endParaRPr lang="en-US" sz="2200" b="1" dirty="0">
              <a:solidFill>
                <a:srgbClr val="36838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Bef>
                <a:spcPts val="600"/>
              </a:spcBef>
              <a:spcAft>
                <a:spcPts val="600"/>
              </a:spcAft>
            </a:pPr>
            <a:r>
              <a:rPr lang="vi-VN" sz="2200" b="1" dirty="0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GV chia HS thành các nhóm khoảng 6 - 8 học sinh (dành thời gian cho các nhóm bầu nhóm trưởng, thư kí).</a:t>
            </a:r>
            <a:endParaRPr lang="en-US" sz="2200" b="1" dirty="0">
              <a:solidFill>
                <a:srgbClr val="36838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Bef>
                <a:spcPts val="600"/>
              </a:spcBef>
              <a:spcAft>
                <a:spcPts val="600"/>
              </a:spcAft>
            </a:pPr>
            <a:r>
              <a:rPr lang="vi-VN" sz="2200" b="1" dirty="0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GV xác lập yêu cầu sản phẩm: Sản phẩm cần đạt được các yêu cầu về hình thức, tính sáng tạo và chi phí.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200" b="1" dirty="0">
              <a:solidFill>
                <a:srgbClr val="36838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1191472"/>
              </p:ext>
            </p:extLst>
          </p:nvPr>
        </p:nvGraphicFramePr>
        <p:xfrm>
          <a:off x="5547361" y="1309093"/>
          <a:ext cx="6487885" cy="5109123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380837">
                  <a:extLst>
                    <a:ext uri="{9D8B030D-6E8A-4147-A177-3AD203B41FA5}">
                      <a16:colId xmlns:a16="http://schemas.microsoft.com/office/drawing/2014/main" val="2541197234"/>
                    </a:ext>
                  </a:extLst>
                </a:gridCol>
                <a:gridCol w="1879791">
                  <a:extLst>
                    <a:ext uri="{9D8B030D-6E8A-4147-A177-3AD203B41FA5}">
                      <a16:colId xmlns:a16="http://schemas.microsoft.com/office/drawing/2014/main" val="4039138595"/>
                    </a:ext>
                  </a:extLst>
                </a:gridCol>
                <a:gridCol w="2227257">
                  <a:extLst>
                    <a:ext uri="{9D8B030D-6E8A-4147-A177-3AD203B41FA5}">
                      <a16:colId xmlns:a16="http://schemas.microsoft.com/office/drawing/2014/main" val="1655422761"/>
                    </a:ext>
                  </a:extLst>
                </a:gridCol>
              </a:tblGrid>
              <a:tr h="4490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059708"/>
                  </a:ext>
                </a:extLst>
              </a:tr>
              <a:tr h="19004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Nam châm (và một số loại máy: xe hút đinh, chuông điện...)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tốt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36838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b="1" dirty="0">
                        <a:solidFill>
                          <a:srgbClr val="36838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8796382"/>
                  </a:ext>
                </a:extLst>
              </a:tr>
              <a:tr h="4490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kiệm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36838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dirty="0">
                        <a:solidFill>
                          <a:srgbClr val="36838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4050565"/>
                  </a:ext>
                </a:extLst>
              </a:tr>
              <a:tr h="9307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36838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dirty="0">
                        <a:solidFill>
                          <a:srgbClr val="36838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940065"/>
                  </a:ext>
                </a:extLst>
              </a:tr>
              <a:tr h="9307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36838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dirty="0">
                        <a:solidFill>
                          <a:srgbClr val="36838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8397864"/>
                  </a:ext>
                </a:extLst>
              </a:tr>
              <a:tr h="4490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36838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 b="1" dirty="0">
                        <a:solidFill>
                          <a:srgbClr val="36838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210809"/>
                  </a:ext>
                </a:extLst>
              </a:tr>
            </a:tbl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181600" y="772995"/>
            <a:ext cx="329184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1" i="1" u="none" strike="noStrike" cap="none" normalizeH="0" baseline="0" dirty="0" err="1" smtClean="0">
                <a:ln>
                  <a:noFill/>
                </a:ln>
                <a:solidFill>
                  <a:srgbClr val="36838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kumimoji="0" lang="en-US" altLang="en-US" sz="2200" b="1" i="1" u="none" strike="noStrike" cap="none" normalizeH="0" baseline="0" dirty="0" smtClean="0">
                <a:ln>
                  <a:noFill/>
                </a:ln>
                <a:solidFill>
                  <a:srgbClr val="36838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1" u="none" strike="noStrike" cap="none" normalizeH="0" baseline="0" dirty="0" err="1" smtClean="0">
                <a:ln>
                  <a:noFill/>
                </a:ln>
                <a:solidFill>
                  <a:srgbClr val="36838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kumimoji="0" lang="en-US" altLang="en-US" sz="2200" b="1" i="1" u="none" strike="noStrike" cap="none" normalizeH="0" baseline="0" dirty="0" smtClean="0">
                <a:ln>
                  <a:noFill/>
                </a:ln>
                <a:solidFill>
                  <a:srgbClr val="36838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1" u="none" strike="noStrike" cap="none" normalizeH="0" baseline="0" dirty="0" err="1" smtClean="0">
                <a:ln>
                  <a:noFill/>
                </a:ln>
                <a:solidFill>
                  <a:srgbClr val="36838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altLang="en-US" sz="2200" b="1" i="1" u="none" strike="noStrike" cap="none" normalizeH="0" baseline="0" dirty="0" smtClean="0">
                <a:ln>
                  <a:noFill/>
                </a:ln>
                <a:solidFill>
                  <a:srgbClr val="36838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2200" b="0" i="0" u="none" strike="noStrike" cap="none" normalizeH="0" baseline="0" dirty="0" smtClean="0">
              <a:ln>
                <a:noFill/>
              </a:ln>
              <a:solidFill>
                <a:srgbClr val="36838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9006" y="34774"/>
            <a:ext cx="6566422" cy="479623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1: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endParaRPr lang="en-US" sz="24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45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7000538"/>
              </p:ext>
            </p:extLst>
          </p:nvPr>
        </p:nvGraphicFramePr>
        <p:xfrm>
          <a:off x="644434" y="914400"/>
          <a:ext cx="9771017" cy="5561187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5129349">
                  <a:extLst>
                    <a:ext uri="{9D8B030D-6E8A-4147-A177-3AD203B41FA5}">
                      <a16:colId xmlns:a16="http://schemas.microsoft.com/office/drawing/2014/main" val="614630986"/>
                    </a:ext>
                  </a:extLst>
                </a:gridCol>
                <a:gridCol w="4641668">
                  <a:extLst>
                    <a:ext uri="{9D8B030D-6E8A-4147-A177-3AD203B41FA5}">
                      <a16:colId xmlns:a16="http://schemas.microsoft.com/office/drawing/2014/main" val="2428583035"/>
                    </a:ext>
                  </a:extLst>
                </a:gridCol>
              </a:tblGrid>
              <a:tr h="2774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lượng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7424296"/>
                  </a:ext>
                </a:extLst>
              </a:tr>
              <a:tr h="7409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động1: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phút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xong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8: “Nam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châm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”.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47316597"/>
                  </a:ext>
                </a:extLst>
              </a:tr>
              <a:tr h="11235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2: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Nghiên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cáo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HS tự học ở nhà theo nhóm (1-3 ngày)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72258628"/>
                  </a:ext>
                </a:extLst>
              </a:tr>
              <a:tr h="7409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3: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Báo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cáo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án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thiết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30 phút sau khi học xong bài 19: “Từ trường”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33466785"/>
                  </a:ext>
                </a:extLst>
              </a:tr>
              <a:tr h="15061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4: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Chê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́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tạo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thử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HS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tuần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(1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21: “Nam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châm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”.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9362177"/>
                  </a:ext>
                </a:extLst>
              </a:tr>
              <a:tr h="11235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5: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lãm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(45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phút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21: “Nam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châm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21: “Nam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châm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”.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59220962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47593" y="284093"/>
            <a:ext cx="586064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1" i="1" u="sng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200" b="1" i="1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GV </a:t>
            </a:r>
            <a:r>
              <a:rPr kumimoji="0" lang="en-US" altLang="en-US" sz="2200" b="1" i="1" u="sng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kumimoji="0" lang="en-US" altLang="en-US" sz="2200" b="1" i="1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1" u="sng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altLang="en-US" sz="2200" b="1" i="1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1" u="sng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kumimoji="0" lang="en-US" altLang="en-US" sz="2200" b="1" i="1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kumimoji="0" lang="en-US" altLang="en-US" sz="2200" b="1" i="1" u="sng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hoạch</a:t>
            </a:r>
            <a:r>
              <a:rPr kumimoji="0" lang="en-US" altLang="en-US" sz="2200" b="1" i="1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1" u="sng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triển</a:t>
            </a:r>
            <a:r>
              <a:rPr kumimoji="0" lang="en-US" altLang="en-US" sz="2200" b="1" i="1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1" u="sng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endParaRPr kumimoji="0" lang="en-US" altLang="en-US" sz="2200" b="1" i="1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diagram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713FAF93-0D49-4E5F-A21C-9F44433EEA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595" y="5275590"/>
            <a:ext cx="750704" cy="107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78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1CEC62-98E0-476C-8723-6F595D1D43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B3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9506141-8C84-48EA-B215-5C20B2ACE864}"/>
              </a:ext>
            </a:extLst>
          </p:cNvPr>
          <p:cNvSpPr/>
          <p:nvPr/>
        </p:nvSpPr>
        <p:spPr>
          <a:xfrm>
            <a:off x="390768" y="116657"/>
            <a:ext cx="11347939" cy="6471138"/>
          </a:xfrm>
          <a:prstGeom prst="rect">
            <a:avLst/>
          </a:prstGeom>
          <a:solidFill>
            <a:srgbClr val="36838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609" y="336772"/>
            <a:ext cx="10629900" cy="603091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84503" y="668712"/>
            <a:ext cx="7097646" cy="507780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vi-VN" sz="2400" b="1" dirty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 cứu kiến thức nền và đề xuất giải pháp</a:t>
            </a:r>
            <a:endParaRPr lang="en-US" sz="2400" b="1" dirty="0" smtClean="0">
              <a:solidFill>
                <a:srgbClr val="5482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 descr="A picture containing diagram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713FAF93-0D49-4E5F-A21C-9F44433EEA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34" y="5218190"/>
            <a:ext cx="750704" cy="10755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65675" y="2961753"/>
            <a:ext cx="71737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X</a:t>
            </a:r>
            <a:r>
              <a:rPr lang="vi-VN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ây dựng được quy trình</a:t>
            </a:r>
            <a:r>
              <a:rPr lang="en-US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lắp ráp sản phẩm</a:t>
            </a:r>
            <a:endParaRPr lang="en-US" sz="2400" b="1" dirty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19374" y="1762640"/>
            <a:ext cx="96405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8" name="Rectangle 7"/>
          <p:cNvSpPr/>
          <p:nvPr/>
        </p:nvSpPr>
        <p:spPr>
          <a:xfrm>
            <a:off x="1219374" y="2369140"/>
            <a:ext cx="67649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HS </a:t>
            </a:r>
            <a:r>
              <a:rPr lang="en-US" sz="24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...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65675" y="3497358"/>
            <a:ext cx="46530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GV </a:t>
            </a:r>
            <a:r>
              <a:rPr lang="en-US" sz="24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4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766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1CEC62-98E0-476C-8723-6F595D1D43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B3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9506141-8C84-48EA-B215-5C20B2ACE864}"/>
              </a:ext>
            </a:extLst>
          </p:cNvPr>
          <p:cNvSpPr/>
          <p:nvPr/>
        </p:nvSpPr>
        <p:spPr>
          <a:xfrm>
            <a:off x="390768" y="107948"/>
            <a:ext cx="11347939" cy="6471138"/>
          </a:xfrm>
          <a:prstGeom prst="rect">
            <a:avLst/>
          </a:prstGeom>
          <a:solidFill>
            <a:srgbClr val="36838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301937"/>
            <a:ext cx="10629900" cy="603091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271291" y="687977"/>
            <a:ext cx="6662217" cy="512064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b="1" dirty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</a:t>
            </a:r>
            <a:r>
              <a:rPr lang="en-US" sz="2800" b="1" dirty="0" smtClean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vi-VN" sz="2800" b="1" dirty="0" smtClean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b="1" dirty="0" smtClean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</a:t>
            </a:r>
            <a:r>
              <a:rPr lang="vi-VN" sz="2800" b="1" dirty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pháp</a:t>
            </a:r>
            <a:endParaRPr lang="en-US" sz="2800" b="1" dirty="0" smtClean="0">
              <a:solidFill>
                <a:srgbClr val="5482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71291" y="1612846"/>
            <a:ext cx="9196412" cy="1251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400" b="1" dirty="0" smtClean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 smtClean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b="1" dirty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b="1" dirty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400" b="1" dirty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dirty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endParaRPr lang="en-US" sz="2400" b="1" dirty="0" smtClean="0">
              <a:solidFill>
                <a:srgbClr val="5482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400" b="1" dirty="0" smtClean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 smtClean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dirty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  <p:sp>
        <p:nvSpPr>
          <p:cNvPr id="6" name="Rectangle 5"/>
          <p:cNvSpPr/>
          <p:nvPr/>
        </p:nvSpPr>
        <p:spPr>
          <a:xfrm>
            <a:off x="1271291" y="2938409"/>
            <a:ext cx="94663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400" b="1" dirty="0" smtClean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 smtClean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b="1" dirty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b="1" dirty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400" b="1" dirty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400" b="1" dirty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r>
              <a:rPr lang="en-US" sz="2400" b="1" dirty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bày</a:t>
            </a:r>
            <a:r>
              <a:rPr lang="en-US" sz="2400" b="1" dirty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ý </a:t>
            </a:r>
            <a:r>
              <a:rPr lang="en-US" sz="2400" b="1" dirty="0" err="1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tưởng</a:t>
            </a:r>
            <a:r>
              <a:rPr lang="en-US" sz="2400" b="1" dirty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giấy</a:t>
            </a:r>
            <a:r>
              <a:rPr lang="en-US" sz="2400" b="1" dirty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b="1" dirty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b="1" dirty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b="1" dirty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b="1" dirty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b="1" dirty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0384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5767" y="440174"/>
            <a:ext cx="66816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số 1: Kiến thức nền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3091751"/>
              </p:ext>
            </p:extLst>
          </p:nvPr>
        </p:nvGraphicFramePr>
        <p:xfrm>
          <a:off x="765767" y="1663337"/>
          <a:ext cx="8334103" cy="2268963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613345">
                  <a:extLst>
                    <a:ext uri="{9D8B030D-6E8A-4147-A177-3AD203B41FA5}">
                      <a16:colId xmlns:a16="http://schemas.microsoft.com/office/drawing/2014/main" val="2197705274"/>
                    </a:ext>
                  </a:extLst>
                </a:gridCol>
                <a:gridCol w="5720758">
                  <a:extLst>
                    <a:ext uri="{9D8B030D-6E8A-4147-A177-3AD203B41FA5}">
                      <a16:colId xmlns:a16="http://schemas.microsoft.com/office/drawing/2014/main" val="1026820767"/>
                    </a:ext>
                  </a:extLst>
                </a:gridCol>
              </a:tblGrid>
              <a:tr h="743131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2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9985232"/>
                  </a:ext>
                </a:extLst>
              </a:tr>
              <a:tr h="7431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sản phẩm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6391586"/>
                  </a:ext>
                </a:extLst>
              </a:tr>
              <a:tr h="7431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 vật liệu để làm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3421803"/>
                  </a:ext>
                </a:extLst>
              </a:tr>
            </a:tbl>
          </a:graphicData>
        </a:graphic>
      </p:graphicFrame>
      <p:pic>
        <p:nvPicPr>
          <p:cNvPr id="6" name="Picture 5" descr="A picture containing diagram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713FAF93-0D49-4E5F-A21C-9F44433EEA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67" y="5782446"/>
            <a:ext cx="750704" cy="107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9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1CEC62-98E0-476C-8723-6F595D1D43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B3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9506141-8C84-48EA-B215-5C20B2ACE864}"/>
              </a:ext>
            </a:extLst>
          </p:cNvPr>
          <p:cNvSpPr/>
          <p:nvPr/>
        </p:nvSpPr>
        <p:spPr>
          <a:xfrm>
            <a:off x="390768" y="107949"/>
            <a:ext cx="11347939" cy="6471138"/>
          </a:xfrm>
          <a:prstGeom prst="rect">
            <a:avLst/>
          </a:prstGeom>
          <a:solidFill>
            <a:srgbClr val="36838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solidFill>
                <a:srgbClr val="36838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đ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45" y="306110"/>
            <a:ext cx="10629900" cy="603091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40664" y="505368"/>
            <a:ext cx="6052616" cy="531247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4</a:t>
            </a:r>
            <a:r>
              <a:rPr lang="en-US" sz="2400" b="1" dirty="0" smtClean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b="1" dirty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 tạo, thử nghiệm và đánh giá</a:t>
            </a:r>
            <a:endParaRPr lang="en-US" sz="2400" b="1" dirty="0">
              <a:solidFill>
                <a:srgbClr val="5482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7444" y="1145512"/>
            <a:ext cx="105863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vi-VN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nhiệm vụ</a:t>
            </a:r>
            <a:r>
              <a:rPr lang="en-US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</a:t>
            </a:r>
            <a:r>
              <a:rPr lang="en-US" sz="24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hử nghiệm, điều chỉnh và hoàn </a:t>
            </a:r>
            <a:r>
              <a:rPr lang="vi-VN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 sản</a:t>
            </a:r>
            <a:r>
              <a:rPr lang="en-US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n-US" sz="2400" b="1" dirty="0" err="1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HS </a:t>
            </a:r>
            <a:r>
              <a:rPr lang="en-US" sz="2400" b="1" dirty="0" err="1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40V </a:t>
            </a:r>
            <a:r>
              <a:rPr lang="en-US" sz="2400" b="1" dirty="0" err="1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b="1" dirty="0" err="1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400" b="1" dirty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7443" y="2345841"/>
            <a:ext cx="103534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vi-VN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 hành làm , thử nghiệm và </a:t>
            </a:r>
            <a:r>
              <a:rPr lang="vi-VN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thiện </a:t>
            </a:r>
            <a:r>
              <a:rPr lang="vi-VN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phầm</a:t>
            </a:r>
            <a:r>
              <a:rPr lang="en-US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PH, GV</a:t>
            </a:r>
            <a:r>
              <a:rPr lang="en-US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en-US" sz="2400" b="1" dirty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8200" y="3471481"/>
            <a:ext cx="8514806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vi-VN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 cấp bảng tiêu chí đánh giá</a:t>
            </a:r>
            <a:endParaRPr lang="en-US" sz="2400" b="1" dirty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98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6971" y="-61848"/>
            <a:ext cx="53735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80340" algn="just">
              <a:spcBef>
                <a:spcPts val="600"/>
              </a:spcBef>
              <a:spcAft>
                <a:spcPts val="600"/>
              </a:spcAft>
            </a:pPr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sz="2800" b="1" i="1" spc="-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 chí</a:t>
            </a:r>
            <a:r>
              <a:rPr lang="vi-VN" sz="2800" b="1" i="1" spc="-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vi-VN" sz="2800" b="1" i="1" spc="-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sz="2800" b="1" i="1" spc="-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2800" b="1" i="1" spc="-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b="1" i="1" dirty="0">
              <a:solidFill>
                <a:srgbClr val="FF0000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8653275"/>
              </p:ext>
            </p:extLst>
          </p:nvPr>
        </p:nvGraphicFramePr>
        <p:xfrm>
          <a:off x="896983" y="471598"/>
          <a:ext cx="9170126" cy="63885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8735">
                  <a:extLst>
                    <a:ext uri="{9D8B030D-6E8A-4147-A177-3AD203B41FA5}">
                      <a16:colId xmlns:a16="http://schemas.microsoft.com/office/drawing/2014/main" val="3297086000"/>
                    </a:ext>
                  </a:extLst>
                </a:gridCol>
                <a:gridCol w="3030070">
                  <a:extLst>
                    <a:ext uri="{9D8B030D-6E8A-4147-A177-3AD203B41FA5}">
                      <a16:colId xmlns:a16="http://schemas.microsoft.com/office/drawing/2014/main" val="2771902608"/>
                    </a:ext>
                  </a:extLst>
                </a:gridCol>
                <a:gridCol w="2366683">
                  <a:extLst>
                    <a:ext uri="{9D8B030D-6E8A-4147-A177-3AD203B41FA5}">
                      <a16:colId xmlns:a16="http://schemas.microsoft.com/office/drawing/2014/main" val="1759206201"/>
                    </a:ext>
                  </a:extLst>
                </a:gridCol>
                <a:gridCol w="3074638">
                  <a:extLst>
                    <a:ext uri="{9D8B030D-6E8A-4147-A177-3AD203B41FA5}">
                      <a16:colId xmlns:a16="http://schemas.microsoft.com/office/drawing/2014/main" val="2916166608"/>
                    </a:ext>
                  </a:extLst>
                </a:gridCol>
              </a:tblGrid>
              <a:tr h="3382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000" b="1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88437994"/>
                  </a:ext>
                </a:extLst>
              </a:tr>
              <a:tr h="20635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vi-VN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lắp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ráp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6195" marR="27940">
                        <a:lnSpc>
                          <a:spcPct val="115000"/>
                        </a:lnSpc>
                        <a:spcBef>
                          <a:spcPts val="185"/>
                        </a:spcBef>
                        <a:spcAft>
                          <a:spcPts val="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vi-VN" sz="2000" b="1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dây dẫn, công tắc, đinh sắt,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Lắp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ráp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mối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6195" marR="27940">
                        <a:lnSpc>
                          <a:spcPct val="115000"/>
                        </a:lnSpc>
                        <a:spcBef>
                          <a:spcPts val="185"/>
                        </a:spcBef>
                        <a:spcAft>
                          <a:spcPts val="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vi-VN" sz="2000" b="1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dây dẫn, công tắc, đinh sắt,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Lắp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ráp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mối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52346611"/>
                  </a:ext>
                </a:extLst>
              </a:tr>
              <a:tr h="20294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tắc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endParaRPr lang="en-US" sz="20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cuộn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lõi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sắt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non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châm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000" b="1" i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ngắt</a:t>
                      </a:r>
                      <a:r>
                        <a:rPr lang="en-US" sz="2000" b="1" i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lõi</a:t>
                      </a:r>
                      <a:r>
                        <a:rPr lang="en-US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sắt</a:t>
                      </a:r>
                      <a:r>
                        <a:rPr lang="en-US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non </a:t>
                      </a:r>
                      <a:r>
                        <a:rPr lang="en-US" sz="18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" marR="27940">
                        <a:lnSpc>
                          <a:spcPct val="115000"/>
                        </a:lnSpc>
                        <a:spcBef>
                          <a:spcPts val="185"/>
                        </a:spcBef>
                        <a:spcAft>
                          <a:spcPts val="0"/>
                        </a:spcAft>
                      </a:pPr>
                      <a:r>
                        <a:rPr lang="vi-VN" sz="2000" b="1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" marR="27940">
                        <a:lnSpc>
                          <a:spcPct val="115000"/>
                        </a:lnSpc>
                        <a:spcBef>
                          <a:spcPts val="185"/>
                        </a:spcBef>
                        <a:spcAft>
                          <a:spcPts val="0"/>
                        </a:spcAft>
                      </a:pPr>
                      <a:r>
                        <a:rPr lang="vi-VN" sz="2000" b="1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b="1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 </a:t>
                      </a:r>
                      <a:r>
                        <a:rPr lang="en-US" sz="2000" b="1" spc="-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châm</a:t>
                      </a:r>
                      <a:r>
                        <a:rPr lang="vi-VN" sz="2000" b="1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điện </a:t>
                      </a:r>
                      <a:r>
                        <a:rPr lang="en-US" sz="2000" b="1" spc="-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b="1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1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 động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" marR="27940">
                        <a:lnSpc>
                          <a:spcPct val="115000"/>
                        </a:lnSpc>
                        <a:spcBef>
                          <a:spcPts val="185"/>
                        </a:spcBef>
                        <a:spcAft>
                          <a:spcPts val="0"/>
                        </a:spcAft>
                      </a:pPr>
                      <a:r>
                        <a:rPr lang="vi-VN" sz="2000" b="1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" marR="27940">
                        <a:lnSpc>
                          <a:spcPct val="115000"/>
                        </a:lnSpc>
                        <a:spcBef>
                          <a:spcPts val="185"/>
                        </a:spcBef>
                        <a:spcAft>
                          <a:spcPts val="0"/>
                        </a:spcAft>
                      </a:pPr>
                      <a:r>
                        <a:rPr lang="vi-VN" sz="2000" b="1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" marR="27940">
                        <a:lnSpc>
                          <a:spcPct val="115000"/>
                        </a:lnSpc>
                        <a:spcBef>
                          <a:spcPts val="185"/>
                        </a:spcBef>
                        <a:spcAft>
                          <a:spcPts val="0"/>
                        </a:spcAft>
                      </a:pPr>
                      <a:r>
                        <a:rPr lang="vi-VN" sz="2000" b="1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b="1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2000" b="1" spc="-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châm</a:t>
                      </a:r>
                      <a:r>
                        <a:rPr lang="vi-VN" sz="2000" b="1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điện hoạt động</a:t>
                      </a:r>
                      <a:r>
                        <a:rPr lang="en-US" sz="2000" b="1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spc="-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" marR="27940">
                        <a:lnSpc>
                          <a:spcPct val="115000"/>
                        </a:lnSpc>
                        <a:spcBef>
                          <a:spcPts val="185"/>
                        </a:spcBef>
                        <a:spcAft>
                          <a:spcPts val="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4660565"/>
                  </a:ext>
                </a:extLst>
              </a:tr>
              <a:tr h="13258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b="1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2000" b="1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chắc</a:t>
                      </a:r>
                      <a:r>
                        <a:rPr lang="en-US" sz="2000" b="1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chắn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000" b="1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spc="-26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b="1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lắp</a:t>
                      </a:r>
                      <a:r>
                        <a:rPr lang="en-US" sz="2000" b="1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ráp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000" b="1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lỏng</a:t>
                      </a:r>
                      <a:r>
                        <a:rPr lang="en-US" sz="2000" b="1" spc="-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lẻo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lắp</a:t>
                      </a:r>
                      <a:r>
                        <a:rPr lang="en-US" sz="2000" b="1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ráp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chắc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chắn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000" b="1" spc="-26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</a:t>
                      </a:r>
                      <a:r>
                        <a:rPr lang="en-US" sz="2000" b="1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2000" b="1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="1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en-US" sz="2000" b="1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gàng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000" b="1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67412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106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1CEC62-98E0-476C-8723-6F595D1D43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B3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506141-8C84-48EA-B215-5C20B2ACE864}"/>
              </a:ext>
            </a:extLst>
          </p:cNvPr>
          <p:cNvSpPr/>
          <p:nvPr/>
        </p:nvSpPr>
        <p:spPr>
          <a:xfrm>
            <a:off x="390768" y="116657"/>
            <a:ext cx="11347939" cy="6471138"/>
          </a:xfrm>
          <a:prstGeom prst="rect">
            <a:avLst/>
          </a:prstGeom>
          <a:solidFill>
            <a:srgbClr val="36838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365126"/>
            <a:ext cx="10629900" cy="60309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14395" y="2291524"/>
            <a:ext cx="3098715" cy="1132661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solidFill>
                  <a:srgbClr val="ED0F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 BIỆN PHÁP</a:t>
            </a:r>
            <a:endParaRPr lang="en-US" sz="3600" b="1" dirty="0">
              <a:solidFill>
                <a:srgbClr val="ED0F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14455" y="1162724"/>
            <a:ext cx="3167744" cy="700746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MỞ ĐẦU</a:t>
            </a:r>
            <a:endParaRPr lang="en-US" sz="2800" b="1" dirty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4614455" y="2549048"/>
            <a:ext cx="3187337" cy="700746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NỘI DUNG</a:t>
            </a:r>
            <a:endParaRPr lang="en-US" sz="2800" b="1" dirty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4634048" y="3973217"/>
            <a:ext cx="3167744" cy="700746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KẾT LẬN</a:t>
            </a:r>
            <a:endParaRPr lang="en-US" sz="2800" b="1" dirty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4013110" y="2778034"/>
            <a:ext cx="596220" cy="1753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021819" y="2865708"/>
            <a:ext cx="575218" cy="113558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029714" y="1846052"/>
            <a:ext cx="557530" cy="103338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800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3411" y="93813"/>
            <a:ext cx="52325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 số hình ảnh hoạt động của nhóm 1</a:t>
            </a:r>
            <a:endParaRPr lang="en-US" sz="2400" dirty="0">
              <a:solidFill>
                <a:srgbClr val="FF0000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232245"/>
              </p:ext>
            </p:extLst>
          </p:nvPr>
        </p:nvGraphicFramePr>
        <p:xfrm>
          <a:off x="479153" y="556958"/>
          <a:ext cx="9135110" cy="594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4070">
                  <a:extLst>
                    <a:ext uri="{9D8B030D-6E8A-4147-A177-3AD203B41FA5}">
                      <a16:colId xmlns:a16="http://schemas.microsoft.com/office/drawing/2014/main" val="2133152131"/>
                    </a:ext>
                  </a:extLst>
                </a:gridCol>
                <a:gridCol w="4511040">
                  <a:extLst>
                    <a:ext uri="{9D8B030D-6E8A-4147-A177-3AD203B41FA5}">
                      <a16:colId xmlns:a16="http://schemas.microsoft.com/office/drawing/2014/main" val="2824724570"/>
                    </a:ext>
                  </a:extLst>
                </a:gridCol>
              </a:tblGrid>
              <a:tr h="2701625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pPr algn="ctr"/>
                      <a:r>
                        <a:rPr lang="en-US" b="1" dirty="0" err="1" smtClean="0">
                          <a:solidFill>
                            <a:srgbClr val="36838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b="1" baseline="0" dirty="0" smtClean="0">
                          <a:solidFill>
                            <a:srgbClr val="36838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solidFill>
                            <a:srgbClr val="36838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b="1" baseline="0" dirty="0" smtClean="0">
                          <a:solidFill>
                            <a:srgbClr val="36838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b="1" baseline="0" dirty="0" err="1" smtClean="0">
                          <a:solidFill>
                            <a:srgbClr val="36838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b="1" baseline="0" dirty="0" smtClean="0">
                          <a:solidFill>
                            <a:srgbClr val="36838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solidFill>
                            <a:srgbClr val="36838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b="1" baseline="0" dirty="0" smtClean="0">
                          <a:solidFill>
                            <a:srgbClr val="36838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b="1" baseline="0" dirty="0" err="1" smtClean="0">
                          <a:solidFill>
                            <a:srgbClr val="36838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cuộn</a:t>
                      </a:r>
                      <a:r>
                        <a:rPr lang="en-US" b="1" baseline="0" dirty="0" smtClean="0">
                          <a:solidFill>
                            <a:srgbClr val="36838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solidFill>
                            <a:srgbClr val="36838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</a:t>
                      </a:r>
                      <a:r>
                        <a:rPr lang="en-US" b="1" baseline="0" dirty="0" smtClean="0">
                          <a:solidFill>
                            <a:srgbClr val="36838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b="1" baseline="0" dirty="0" err="1" smtClean="0">
                          <a:solidFill>
                            <a:srgbClr val="36838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b="1" baseline="0" dirty="0" smtClean="0">
                          <a:solidFill>
                            <a:srgbClr val="36838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b="1" baseline="0" dirty="0" err="1" smtClean="0">
                          <a:solidFill>
                            <a:srgbClr val="36838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nắp</a:t>
                      </a:r>
                      <a:r>
                        <a:rPr lang="en-US" b="1" baseline="0" dirty="0" smtClean="0">
                          <a:solidFill>
                            <a:srgbClr val="36838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pin, </a:t>
                      </a:r>
                      <a:r>
                        <a:rPr lang="en-US" b="1" baseline="0" dirty="0" err="1" smtClean="0">
                          <a:solidFill>
                            <a:srgbClr val="36838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b="1" baseline="0" dirty="0" smtClean="0">
                          <a:solidFill>
                            <a:srgbClr val="36838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solidFill>
                            <a:srgbClr val="36838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tắc</a:t>
                      </a:r>
                      <a:r>
                        <a:rPr lang="en-US" b="1" baseline="0" dirty="0" smtClean="0">
                          <a:solidFill>
                            <a:srgbClr val="36838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b="1" baseline="0" dirty="0" err="1" smtClean="0">
                          <a:solidFill>
                            <a:srgbClr val="36838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b="1" baseline="0" dirty="0" smtClean="0">
                          <a:solidFill>
                            <a:srgbClr val="36838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solidFill>
                            <a:srgbClr val="36838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sắt</a:t>
                      </a:r>
                      <a:endParaRPr lang="en-US" b="1" dirty="0" smtClean="0">
                        <a:solidFill>
                          <a:srgbClr val="36838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pPr algn="ctr"/>
                      <a:r>
                        <a:rPr lang="en-US" dirty="0" err="1" smtClean="0">
                          <a:solidFill>
                            <a:srgbClr val="36838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baseline="0" dirty="0" smtClean="0">
                          <a:solidFill>
                            <a:srgbClr val="36838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36838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baseline="0" dirty="0" smtClean="0">
                          <a:solidFill>
                            <a:srgbClr val="36838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36838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quấn</a:t>
                      </a:r>
                      <a:r>
                        <a:rPr lang="en-US" baseline="0" dirty="0" smtClean="0">
                          <a:solidFill>
                            <a:srgbClr val="36838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36838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</a:t>
                      </a:r>
                      <a:r>
                        <a:rPr lang="en-US" baseline="0" dirty="0" smtClean="0">
                          <a:solidFill>
                            <a:srgbClr val="36838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36838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xung</a:t>
                      </a:r>
                      <a:r>
                        <a:rPr lang="en-US" baseline="0" dirty="0" smtClean="0">
                          <a:solidFill>
                            <a:srgbClr val="36838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36838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quanh</a:t>
                      </a:r>
                      <a:r>
                        <a:rPr lang="en-US" baseline="0" dirty="0" smtClean="0">
                          <a:solidFill>
                            <a:srgbClr val="36838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36838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lõi</a:t>
                      </a:r>
                      <a:r>
                        <a:rPr lang="en-US" baseline="0" dirty="0" smtClean="0">
                          <a:solidFill>
                            <a:srgbClr val="36838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36838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sắt</a:t>
                      </a:r>
                      <a:endParaRPr lang="en-US" dirty="0">
                        <a:solidFill>
                          <a:srgbClr val="36838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760011"/>
                  </a:ext>
                </a:extLst>
              </a:tr>
              <a:tr h="2463247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pPr algn="ctr"/>
                      <a:r>
                        <a:rPr lang="en-US" b="1" dirty="0" err="1" smtClean="0">
                          <a:solidFill>
                            <a:srgbClr val="36838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b="1" baseline="0" dirty="0" smtClean="0">
                          <a:solidFill>
                            <a:srgbClr val="36838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solidFill>
                            <a:srgbClr val="36838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b="1" baseline="0" dirty="0" smtClean="0">
                          <a:solidFill>
                            <a:srgbClr val="36838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solidFill>
                            <a:srgbClr val="36838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quấn</a:t>
                      </a:r>
                      <a:r>
                        <a:rPr lang="en-US" b="1" baseline="0" dirty="0" smtClean="0">
                          <a:solidFill>
                            <a:srgbClr val="36838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solidFill>
                            <a:srgbClr val="36838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</a:t>
                      </a:r>
                      <a:r>
                        <a:rPr lang="en-US" b="1" baseline="0" dirty="0" smtClean="0">
                          <a:solidFill>
                            <a:srgbClr val="36838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solidFill>
                            <a:srgbClr val="36838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xung</a:t>
                      </a:r>
                      <a:r>
                        <a:rPr lang="en-US" b="1" baseline="0" dirty="0" smtClean="0">
                          <a:solidFill>
                            <a:srgbClr val="36838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solidFill>
                            <a:srgbClr val="36838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quanh</a:t>
                      </a:r>
                      <a:r>
                        <a:rPr lang="en-US" b="1" baseline="0" dirty="0" smtClean="0">
                          <a:solidFill>
                            <a:srgbClr val="36838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solidFill>
                            <a:srgbClr val="36838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lõi</a:t>
                      </a:r>
                      <a:r>
                        <a:rPr lang="en-US" b="1" baseline="0" dirty="0" smtClean="0">
                          <a:solidFill>
                            <a:srgbClr val="36838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solidFill>
                            <a:srgbClr val="36838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sắt</a:t>
                      </a:r>
                      <a:endParaRPr lang="en-US" b="1" dirty="0">
                        <a:solidFill>
                          <a:srgbClr val="36838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pPr algn="ctr"/>
                      <a:r>
                        <a:rPr lang="en-US" b="1" dirty="0" err="1" smtClean="0">
                          <a:solidFill>
                            <a:srgbClr val="36838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Lắp</a:t>
                      </a:r>
                      <a:r>
                        <a:rPr lang="en-US" b="1" baseline="0" dirty="0" smtClean="0">
                          <a:solidFill>
                            <a:srgbClr val="36838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solidFill>
                            <a:srgbClr val="36838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ráp</a:t>
                      </a:r>
                      <a:r>
                        <a:rPr lang="en-US" b="1" baseline="0" dirty="0" smtClean="0">
                          <a:solidFill>
                            <a:srgbClr val="36838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solidFill>
                            <a:srgbClr val="36838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b="1" baseline="0" dirty="0" smtClean="0">
                          <a:solidFill>
                            <a:srgbClr val="36838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solidFill>
                            <a:srgbClr val="36838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endParaRPr lang="en-US" b="1" dirty="0">
                        <a:solidFill>
                          <a:srgbClr val="36838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2098151"/>
                  </a:ext>
                </a:extLst>
              </a:tr>
            </a:tbl>
          </a:graphicData>
        </a:graphic>
      </p:graphicFrame>
      <p:pic>
        <p:nvPicPr>
          <p:cNvPr id="20" name="Picture 19"/>
          <p:cNvPicPr/>
          <p:nvPr/>
        </p:nvPicPr>
        <p:blipFill>
          <a:blip r:embed="rId2"/>
          <a:stretch>
            <a:fillRect/>
          </a:stretch>
        </p:blipFill>
        <p:spPr>
          <a:xfrm>
            <a:off x="1114697" y="587736"/>
            <a:ext cx="3257005" cy="2454773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3"/>
          <a:stretch>
            <a:fillRect/>
          </a:stretch>
        </p:blipFill>
        <p:spPr>
          <a:xfrm>
            <a:off x="5869577" y="681846"/>
            <a:ext cx="3056709" cy="2360664"/>
          </a:xfrm>
          <a:prstGeom prst="rect">
            <a:avLst/>
          </a:prstGeom>
        </p:spPr>
      </p:pic>
      <p:pic>
        <p:nvPicPr>
          <p:cNvPr id="22" name="Picture 21"/>
          <p:cNvPicPr/>
          <p:nvPr/>
        </p:nvPicPr>
        <p:blipFill>
          <a:blip r:embed="rId4"/>
          <a:stretch>
            <a:fillRect/>
          </a:stretch>
        </p:blipFill>
        <p:spPr>
          <a:xfrm>
            <a:off x="1201780" y="3863736"/>
            <a:ext cx="3187337" cy="2326911"/>
          </a:xfrm>
          <a:prstGeom prst="rect">
            <a:avLst/>
          </a:prstGeom>
        </p:spPr>
      </p:pic>
      <p:pic>
        <p:nvPicPr>
          <p:cNvPr id="23" name="Picture 22"/>
          <p:cNvPicPr/>
          <p:nvPr/>
        </p:nvPicPr>
        <p:blipFill>
          <a:blip r:embed="rId5"/>
          <a:stretch>
            <a:fillRect/>
          </a:stretch>
        </p:blipFill>
        <p:spPr>
          <a:xfrm>
            <a:off x="5869577" y="3863736"/>
            <a:ext cx="3056709" cy="226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51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37941" y="353087"/>
            <a:ext cx="54146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80340">
              <a:spcBef>
                <a:spcPts val="1200"/>
              </a:spcBef>
              <a:spcAft>
                <a:spcPts val="1200"/>
              </a:spcAft>
            </a:pPr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 số hình ảnh hoạt động của nhóm 2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7622161"/>
              </p:ext>
            </p:extLst>
          </p:nvPr>
        </p:nvGraphicFramePr>
        <p:xfrm>
          <a:off x="1004389" y="998340"/>
          <a:ext cx="8128000" cy="454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014168289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2044490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pPr algn="ctr"/>
                      <a:r>
                        <a:rPr lang="en-US" sz="2000" b="1" kern="1200" dirty="0" err="1" smtClean="0">
                          <a:solidFill>
                            <a:srgbClr val="36838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Quấn</a:t>
                      </a:r>
                      <a:r>
                        <a:rPr lang="en-US" sz="2000" b="1" kern="1200" dirty="0" smtClean="0">
                          <a:solidFill>
                            <a:srgbClr val="36838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rgbClr val="36838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dây</a:t>
                      </a:r>
                      <a:endParaRPr lang="en-US" sz="2000" dirty="0">
                        <a:solidFill>
                          <a:srgbClr val="36838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pPr algn="ctr"/>
                      <a:r>
                        <a:rPr lang="en-US" sz="2000" b="1" kern="1200" dirty="0" err="1" smtClean="0">
                          <a:solidFill>
                            <a:srgbClr val="36838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Đóng</a:t>
                      </a:r>
                      <a:r>
                        <a:rPr lang="en-US" sz="2000" b="1" kern="1200" dirty="0" smtClean="0">
                          <a:solidFill>
                            <a:srgbClr val="36838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rgbClr val="36838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000" b="1" kern="1200" dirty="0" smtClean="0">
                          <a:solidFill>
                            <a:srgbClr val="36838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rgbClr val="36838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tắc</a:t>
                      </a:r>
                      <a:r>
                        <a:rPr lang="en-US" sz="2000" b="1" kern="1200" dirty="0" smtClean="0">
                          <a:solidFill>
                            <a:srgbClr val="36838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kern="1200" dirty="0" err="1" smtClean="0">
                          <a:solidFill>
                            <a:srgbClr val="36838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lõi</a:t>
                      </a:r>
                      <a:r>
                        <a:rPr lang="en-US" sz="2000" b="1" kern="1200" dirty="0" smtClean="0">
                          <a:solidFill>
                            <a:srgbClr val="36838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rgbClr val="36838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sắt</a:t>
                      </a:r>
                      <a:r>
                        <a:rPr lang="en-US" sz="2000" b="1" kern="1200" dirty="0" smtClean="0">
                          <a:solidFill>
                            <a:srgbClr val="36838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rgbClr val="36838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2000" b="1" kern="1200" dirty="0" smtClean="0">
                          <a:solidFill>
                            <a:srgbClr val="36838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rgbClr val="36838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b="1" kern="1200" dirty="0" smtClean="0">
                          <a:solidFill>
                            <a:srgbClr val="36838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rgbClr val="36838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US" sz="2000" b="1" kern="1200" dirty="0" smtClean="0">
                          <a:solidFill>
                            <a:srgbClr val="36838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rgbClr val="36838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châm</a:t>
                      </a:r>
                      <a:r>
                        <a:rPr lang="en-US" sz="2000" b="1" kern="1200" dirty="0" smtClean="0">
                          <a:solidFill>
                            <a:srgbClr val="36838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rgbClr val="36838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2000" b="1" kern="1200" dirty="0" smtClean="0">
                          <a:solidFill>
                            <a:srgbClr val="36838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rgbClr val="36838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000" b="1" kern="1200" dirty="0" smtClean="0">
                          <a:solidFill>
                            <a:srgbClr val="36838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rgbClr val="36838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sắt</a:t>
                      </a:r>
                      <a:endParaRPr lang="en-US" sz="2000" dirty="0">
                        <a:solidFill>
                          <a:srgbClr val="36838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740841"/>
                  </a:ext>
                </a:extLst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2"/>
          <a:stretch>
            <a:fillRect/>
          </a:stretch>
        </p:blipFill>
        <p:spPr>
          <a:xfrm>
            <a:off x="1445576" y="1106283"/>
            <a:ext cx="3109007" cy="3605053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3"/>
          <a:stretch>
            <a:fillRect/>
          </a:stretch>
        </p:blipFill>
        <p:spPr>
          <a:xfrm>
            <a:off x="5506719" y="1106284"/>
            <a:ext cx="3149601" cy="360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34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4998" y="65705"/>
            <a:ext cx="55056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70510">
              <a:spcAft>
                <a:spcPts val="0"/>
              </a:spcAft>
              <a:tabLst>
                <a:tab pos="2400300" algn="l"/>
              </a:tabLst>
            </a:pPr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 số hình ảnh hoạt động của nhóm 3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9363531"/>
              </p:ext>
            </p:extLst>
          </p:nvPr>
        </p:nvGraphicFramePr>
        <p:xfrm>
          <a:off x="908596" y="527370"/>
          <a:ext cx="8128000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09314652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082167695"/>
                    </a:ext>
                  </a:extLst>
                </a:gridCol>
              </a:tblGrid>
              <a:tr h="269108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833407"/>
                  </a:ext>
                </a:extLst>
              </a:tr>
              <a:tr h="2979409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pPr algn="ctr"/>
                      <a:r>
                        <a:rPr lang="en-US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 </a:t>
                      </a:r>
                      <a:r>
                        <a:rPr lang="en-US" sz="18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châm</a:t>
                      </a:r>
                      <a:r>
                        <a:rPr lang="en-US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350 </a:t>
                      </a:r>
                      <a:r>
                        <a:rPr lang="en-US" sz="18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vòng</a:t>
                      </a:r>
                      <a:r>
                        <a:rPr lang="en-US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</a:t>
                      </a:r>
                      <a:r>
                        <a:rPr lang="en-US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quấn</a:t>
                      </a:r>
                      <a:endParaRPr lang="en-US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9V)</a:t>
                      </a:r>
                      <a:endPara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Nam </a:t>
                      </a:r>
                      <a:r>
                        <a:rPr lang="en-US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châm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700 </a:t>
                      </a:r>
                      <a:r>
                        <a:rPr lang="en-US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vòng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dây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quấn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9V)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4417977"/>
                  </a:ext>
                </a:extLst>
              </a:tr>
            </a:tbl>
          </a:graphicData>
        </a:graphic>
      </p:graphicFrame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1341120" y="597685"/>
            <a:ext cx="3021874" cy="2624486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5390604" y="597685"/>
            <a:ext cx="2995750" cy="2624486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1341120" y="3448975"/>
            <a:ext cx="3021874" cy="2665640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5"/>
          <a:stretch>
            <a:fillRect/>
          </a:stretch>
        </p:blipFill>
        <p:spPr>
          <a:xfrm>
            <a:off x="5390604" y="3429499"/>
            <a:ext cx="2995750" cy="268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52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5786" y="135374"/>
            <a:ext cx="53235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0170">
              <a:spcAft>
                <a:spcPts val="0"/>
              </a:spcAft>
              <a:tabLst>
                <a:tab pos="2400300" algn="l"/>
              </a:tabLst>
            </a:pPr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 số hình ảnh hoạt động của nhóm 4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323524"/>
              </p:ext>
            </p:extLst>
          </p:nvPr>
        </p:nvGraphicFramePr>
        <p:xfrm>
          <a:off x="420912" y="789331"/>
          <a:ext cx="9376230" cy="50715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88115">
                  <a:extLst>
                    <a:ext uri="{9D8B030D-6E8A-4147-A177-3AD203B41FA5}">
                      <a16:colId xmlns:a16="http://schemas.microsoft.com/office/drawing/2014/main" val="2313630997"/>
                    </a:ext>
                  </a:extLst>
                </a:gridCol>
                <a:gridCol w="4688115">
                  <a:extLst>
                    <a:ext uri="{9D8B030D-6E8A-4147-A177-3AD203B41FA5}">
                      <a16:colId xmlns:a16="http://schemas.microsoft.com/office/drawing/2014/main" val="3359785772"/>
                    </a:ext>
                  </a:extLst>
                </a:gridCol>
              </a:tblGrid>
              <a:tr h="5071535"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sz="2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000" b="1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Nam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châm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100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vòng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dây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quấn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3V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Nam</a:t>
                      </a:r>
                    </a:p>
                    <a:p>
                      <a:pPr algn="ctr"/>
                      <a:endParaRPr lang="en-US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Nam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châm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700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vòng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dây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quấn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3V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9642390"/>
                  </a:ext>
                </a:extLst>
              </a:tr>
            </a:tbl>
          </a:graphicData>
        </a:graphic>
      </p:graphicFrame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960845" y="1034428"/>
            <a:ext cx="3384732" cy="3903331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5695405" y="1034428"/>
            <a:ext cx="3457303" cy="381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47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53235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017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tabLst>
                <a:tab pos="2400300" algn="l"/>
              </a:tabLst>
            </a:pPr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ảnh hoạt động của nhóm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8845952"/>
              </p:ext>
            </p:extLst>
          </p:nvPr>
        </p:nvGraphicFramePr>
        <p:xfrm>
          <a:off x="168100" y="579967"/>
          <a:ext cx="11222712" cy="59427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0904">
                  <a:extLst>
                    <a:ext uri="{9D8B030D-6E8A-4147-A177-3AD203B41FA5}">
                      <a16:colId xmlns:a16="http://schemas.microsoft.com/office/drawing/2014/main" val="3245195242"/>
                    </a:ext>
                  </a:extLst>
                </a:gridCol>
                <a:gridCol w="3740904">
                  <a:extLst>
                    <a:ext uri="{9D8B030D-6E8A-4147-A177-3AD203B41FA5}">
                      <a16:colId xmlns:a16="http://schemas.microsoft.com/office/drawing/2014/main" val="2523681584"/>
                    </a:ext>
                  </a:extLst>
                </a:gridCol>
                <a:gridCol w="3740904">
                  <a:extLst>
                    <a:ext uri="{9D8B030D-6E8A-4147-A177-3AD203B41FA5}">
                      <a16:colId xmlns:a16="http://schemas.microsoft.com/office/drawing/2014/main" val="1140871872"/>
                    </a:ext>
                  </a:extLst>
                </a:gridCol>
              </a:tblGrid>
              <a:tr h="5942753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châm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giản</a:t>
                      </a:r>
                      <a:endParaRPr lang="en-US" sz="24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châm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giản</a:t>
                      </a:r>
                      <a:endParaRPr lang="en-US" sz="2400" b="1" baseline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baseline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baseline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baseline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Nam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châm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lõi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sắt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non,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250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vòng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dây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9V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440617"/>
                  </a:ext>
                </a:extLst>
              </a:tr>
            </a:tbl>
          </a:graphicData>
        </a:graphic>
      </p:graphicFrame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454070" y="892357"/>
            <a:ext cx="3194821" cy="363610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4171539" y="874935"/>
            <a:ext cx="3117668" cy="3636101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/>
          <a:stretch>
            <a:fillRect/>
          </a:stretch>
        </p:blipFill>
        <p:spPr>
          <a:xfrm>
            <a:off x="7811855" y="874936"/>
            <a:ext cx="3439885" cy="363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34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94236" y="26587"/>
            <a:ext cx="54005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017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tabLst>
                <a:tab pos="2400300" algn="l"/>
              </a:tabLst>
            </a:pPr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ảnh hoạt động của nhóm 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1649187" y="797928"/>
            <a:ext cx="3096984" cy="21513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31324" y="3055758"/>
            <a:ext cx="37327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Nam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châm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lõi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sắt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100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quấn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3V</a:t>
            </a:r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6894753" y="904053"/>
            <a:ext cx="3003595" cy="217868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829268" y="3194258"/>
            <a:ext cx="30270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tắc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nam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châm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hút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ghim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sắt</a:t>
            </a:r>
            <a:endParaRPr lang="en-US" dirty="0"/>
          </a:p>
        </p:txBody>
      </p:sp>
      <p:pic>
        <p:nvPicPr>
          <p:cNvPr id="11" name="Picture 10"/>
          <p:cNvPicPr/>
          <p:nvPr/>
        </p:nvPicPr>
        <p:blipFill>
          <a:blip r:embed="rId4"/>
          <a:stretch>
            <a:fillRect/>
          </a:stretch>
        </p:blipFill>
        <p:spPr>
          <a:xfrm>
            <a:off x="1723209" y="4085540"/>
            <a:ext cx="3022962" cy="200406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9488" y="6166516"/>
            <a:ext cx="46498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Nam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châm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lõi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sắt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700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quấn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3V</a:t>
            </a:r>
            <a:endParaRPr lang="en-US" dirty="0"/>
          </a:p>
        </p:txBody>
      </p:sp>
      <p:pic>
        <p:nvPicPr>
          <p:cNvPr id="13" name="Picture 12"/>
          <p:cNvPicPr/>
          <p:nvPr/>
        </p:nvPicPr>
        <p:blipFill>
          <a:blip r:embed="rId5"/>
          <a:stretch>
            <a:fillRect/>
          </a:stretch>
        </p:blipFill>
        <p:spPr>
          <a:xfrm>
            <a:off x="6913718" y="4041725"/>
            <a:ext cx="2942635" cy="20478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019785" y="6138889"/>
            <a:ext cx="2730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tắc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nam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châm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hút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ghim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sắt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95182" y="779369"/>
            <a:ext cx="931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9488" y="3982459"/>
            <a:ext cx="931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31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97699" y="121917"/>
            <a:ext cx="19993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Một số hình ảnh hoạt động của nhóm 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</a:t>
            </a:r>
            <a:endParaRPr lang="en-US" sz="2400" dirty="0">
              <a:solidFill>
                <a:srgbClr val="FF000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523316"/>
              </p:ext>
            </p:extLst>
          </p:nvPr>
        </p:nvGraphicFramePr>
        <p:xfrm>
          <a:off x="1901641" y="121917"/>
          <a:ext cx="8766358" cy="658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3179">
                  <a:extLst>
                    <a:ext uri="{9D8B030D-6E8A-4147-A177-3AD203B41FA5}">
                      <a16:colId xmlns:a16="http://schemas.microsoft.com/office/drawing/2014/main" val="1000449261"/>
                    </a:ext>
                  </a:extLst>
                </a:gridCol>
                <a:gridCol w="4383179">
                  <a:extLst>
                    <a:ext uri="{9D8B030D-6E8A-4147-A177-3AD203B41FA5}">
                      <a16:colId xmlns:a16="http://schemas.microsoft.com/office/drawing/2014/main" val="36497648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000" b="1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lắp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ráp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xe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đinh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châm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000" b="1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châm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giản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1275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pPr algn="ctr"/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Lắp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ráp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đinh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pPr algn="ctr"/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r>
                        <a:rPr lang="en-US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đinh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bật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351325"/>
                  </a:ext>
                </a:extLst>
              </a:tr>
            </a:tbl>
          </a:graphicData>
        </a:graphic>
      </p:graphicFrame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2386150" y="262640"/>
            <a:ext cx="3013164" cy="267215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6624954" y="192970"/>
            <a:ext cx="3416028" cy="2907281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/>
          <a:stretch>
            <a:fillRect/>
          </a:stretch>
        </p:blipFill>
        <p:spPr>
          <a:xfrm>
            <a:off x="2386150" y="3679968"/>
            <a:ext cx="3013164" cy="2685998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5"/>
          <a:stretch>
            <a:fillRect/>
          </a:stretch>
        </p:blipFill>
        <p:spPr>
          <a:xfrm>
            <a:off x="6656568" y="3697386"/>
            <a:ext cx="3352799" cy="2668580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713FAF93-0D49-4E5F-A21C-9F44433EEA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881" y="5129303"/>
            <a:ext cx="750704" cy="107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86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1CEC62-98E0-476C-8723-6F595D1D43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B3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9506141-8C84-48EA-B215-5C20B2ACE864}"/>
              </a:ext>
            </a:extLst>
          </p:cNvPr>
          <p:cNvSpPr/>
          <p:nvPr/>
        </p:nvSpPr>
        <p:spPr>
          <a:xfrm>
            <a:off x="313509" y="200297"/>
            <a:ext cx="11504021" cy="6343954"/>
          </a:xfrm>
          <a:prstGeom prst="rect">
            <a:avLst/>
          </a:prstGeom>
          <a:solidFill>
            <a:srgbClr val="36838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950" b="1" dirty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787" y="503346"/>
            <a:ext cx="10629900" cy="580165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00398" y="752669"/>
            <a:ext cx="7487195" cy="492371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</a:t>
            </a:r>
            <a:r>
              <a:rPr lang="en-US" sz="2400" b="1" dirty="0" smtClean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</a:t>
            </a:r>
            <a:r>
              <a:rPr lang="en-US" sz="2400" b="1" dirty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400" b="1" dirty="0" err="1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b="1" dirty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 smtClean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endParaRPr lang="en-US" sz="2400" b="1" dirty="0">
              <a:solidFill>
                <a:srgbClr val="5482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3036" y="1392688"/>
            <a:ext cx="10265229" cy="47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2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2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2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b="1" dirty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00398" y="4936573"/>
            <a:ext cx="527073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GV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200" b="1" dirty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73036" y="1976726"/>
            <a:ext cx="10344694" cy="1789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tabLst>
                <a:tab pos="2400300" algn="l"/>
              </a:tabLst>
            </a:pPr>
            <a:r>
              <a:rPr lang="en-US" sz="22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2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</a:t>
            </a:r>
            <a:r>
              <a:rPr lang="vi-VN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 báo cáo sản phẩm thông qua Poster hoặc Powerpoint…nội dung</a:t>
            </a:r>
            <a:r>
              <a:rPr lang="vi-VN" sz="22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200" b="1" dirty="0" smtClean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tabLst>
                <a:tab pos="2400300" algn="l"/>
              </a:tabLst>
            </a:pP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2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tạo của sản </a:t>
            </a:r>
            <a:r>
              <a:rPr lang="vi-VN" sz="22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2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vi-VN" sz="22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lí hoạt động</a:t>
            </a:r>
            <a:endParaRPr lang="en-US" sz="2200" b="1" dirty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</a:pPr>
            <a:r>
              <a:rPr lang="vi-VN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Bảng kinh phí mua vật </a:t>
            </a:r>
            <a:r>
              <a:rPr lang="vi-VN" sz="22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2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vi-VN" sz="22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kết quả</a:t>
            </a:r>
            <a:endParaRPr lang="en-US" sz="2200" b="1" dirty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</a:pPr>
            <a:r>
              <a:rPr lang="vi-VN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Nêu ưu, nhược điểm của sản phẩm</a:t>
            </a:r>
            <a:r>
              <a:rPr lang="vi-VN" sz="22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2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xuất cải tiến thêm (nếu có)</a:t>
            </a:r>
            <a:endParaRPr lang="en-US" sz="2200" b="1" dirty="0">
              <a:solidFill>
                <a:srgbClr val="36838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74511" y="3937425"/>
            <a:ext cx="9675222" cy="864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2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2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ý,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09249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1CEC62-98E0-476C-8723-6F595D1D43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B3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9506141-8C84-48EA-B215-5C20B2ACE864}"/>
              </a:ext>
            </a:extLst>
          </p:cNvPr>
          <p:cNvSpPr/>
          <p:nvPr/>
        </p:nvSpPr>
        <p:spPr>
          <a:xfrm>
            <a:off x="313509" y="200297"/>
            <a:ext cx="11504021" cy="6343954"/>
          </a:xfrm>
          <a:prstGeom prst="rect">
            <a:avLst/>
          </a:prstGeom>
          <a:solidFill>
            <a:srgbClr val="36838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950" b="1" dirty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đ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</p:nvPr>
        </p:nvGraphicFramePr>
        <p:xfrm>
          <a:off x="3046095" y="3521234"/>
          <a:ext cx="6099810" cy="960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07055">
                  <a:extLst>
                    <a:ext uri="{9D8B030D-6E8A-4147-A177-3AD203B41FA5}">
                      <a16:colId xmlns:a16="http://schemas.microsoft.com/office/drawing/2014/main" val="1771307786"/>
                    </a:ext>
                  </a:extLst>
                </a:gridCol>
                <a:gridCol w="2992755">
                  <a:extLst>
                    <a:ext uri="{9D8B030D-6E8A-4147-A177-3AD203B41FA5}">
                      <a16:colId xmlns:a16="http://schemas.microsoft.com/office/drawing/2014/main" val="18455129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400300" algn="l"/>
                        </a:tabLst>
                      </a:pPr>
                      <a:endParaRPr lang="en-US" sz="12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2400300" algn="l"/>
                        </a:tabLst>
                      </a:pPr>
                      <a:r>
                        <a:rPr lang="vi-VN" sz="13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400300" algn="l"/>
                        </a:tabLst>
                      </a:pPr>
                      <a:endParaRPr lang="en-US" sz="12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2400300" algn="l"/>
                        </a:tabLst>
                      </a:pPr>
                      <a:r>
                        <a:rPr lang="vi-VN" sz="13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984656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400300" algn="l"/>
                        </a:tabLst>
                      </a:pPr>
                      <a:endParaRPr lang="en-US" sz="120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2400300" algn="l"/>
                        </a:tabLst>
                      </a:pPr>
                      <a:r>
                        <a:rPr lang="en-US" sz="1300">
                          <a:effectLst/>
                        </a:rPr>
                        <a:t>Nam châm điện có 100 vòng dây, nối vào nguồn 3V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400300" algn="l"/>
                        </a:tabLst>
                      </a:pPr>
                      <a:endParaRPr lang="en-US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400300" algn="l"/>
                        </a:tabLst>
                      </a:pPr>
                      <a:r>
                        <a:rPr lang="en-US" sz="1300" dirty="0">
                          <a:effectLst/>
                        </a:rPr>
                        <a:t>Nam </a:t>
                      </a:r>
                      <a:r>
                        <a:rPr lang="en-US" sz="1300" dirty="0" err="1">
                          <a:effectLst/>
                        </a:rPr>
                        <a:t>châm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điện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có</a:t>
                      </a:r>
                      <a:r>
                        <a:rPr lang="en-US" sz="1300" dirty="0">
                          <a:effectLst/>
                        </a:rPr>
                        <a:t> 700 </a:t>
                      </a:r>
                      <a:r>
                        <a:rPr lang="en-US" sz="1300" dirty="0" err="1">
                          <a:effectLst/>
                        </a:rPr>
                        <a:t>vòng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dây</a:t>
                      </a:r>
                      <a:r>
                        <a:rPr lang="en-US" sz="1300" dirty="0">
                          <a:effectLst/>
                        </a:rPr>
                        <a:t>, </a:t>
                      </a:r>
                      <a:r>
                        <a:rPr lang="en-US" sz="1300" dirty="0" err="1">
                          <a:effectLst/>
                        </a:rPr>
                        <a:t>nối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vào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nguồn</a:t>
                      </a:r>
                      <a:r>
                        <a:rPr lang="en-US" sz="1300" dirty="0">
                          <a:effectLst/>
                        </a:rPr>
                        <a:t> 3V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55243713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787" y="485929"/>
            <a:ext cx="10629900" cy="58016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9786" y="517582"/>
            <a:ext cx="6203775" cy="497984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12751" y="471649"/>
            <a:ext cx="1506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013371" y="369243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102727" y="5497431"/>
            <a:ext cx="28262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Nam </a:t>
            </a:r>
            <a:r>
              <a:rPr lang="en-US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châm</a:t>
            </a:r>
            <a:r>
              <a:rPr lang="en-US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100 </a:t>
            </a:r>
            <a:r>
              <a:rPr lang="en-US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3V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8202269" y="5511557"/>
            <a:ext cx="29040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Nam </a:t>
            </a:r>
            <a:r>
              <a:rPr lang="en-US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châm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700 </a:t>
            </a:r>
            <a:r>
              <a:rPr lang="en-US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3V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308" y="902519"/>
            <a:ext cx="3744689" cy="493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65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1CEC62-98E0-476C-8723-6F595D1D43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B3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9506141-8C84-48EA-B215-5C20B2ACE864}"/>
              </a:ext>
            </a:extLst>
          </p:cNvPr>
          <p:cNvSpPr/>
          <p:nvPr/>
        </p:nvSpPr>
        <p:spPr>
          <a:xfrm>
            <a:off x="313509" y="200297"/>
            <a:ext cx="11504021" cy="6343954"/>
          </a:xfrm>
          <a:prstGeom prst="rect">
            <a:avLst/>
          </a:prstGeom>
          <a:solidFill>
            <a:srgbClr val="36838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950" b="1" dirty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787" y="503346"/>
            <a:ext cx="10629900" cy="58016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18903" y="430492"/>
            <a:ext cx="2682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296" y="801891"/>
            <a:ext cx="6143898" cy="54577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703" y="915603"/>
            <a:ext cx="3760898" cy="526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99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1CEC62-98E0-476C-8723-6F595D1D43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B3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506141-8C84-48EA-B215-5C20B2ACE864}"/>
              </a:ext>
            </a:extLst>
          </p:cNvPr>
          <p:cNvSpPr/>
          <p:nvPr/>
        </p:nvSpPr>
        <p:spPr>
          <a:xfrm>
            <a:off x="390768" y="116657"/>
            <a:ext cx="11347939" cy="6471138"/>
          </a:xfrm>
          <a:prstGeom prst="rect">
            <a:avLst/>
          </a:prstGeom>
          <a:solidFill>
            <a:srgbClr val="36838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347710"/>
            <a:ext cx="10629900" cy="60309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24203" y="1029375"/>
            <a:ext cx="4986748" cy="700746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ED0F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MỞ ĐẦU</a:t>
            </a:r>
            <a:endParaRPr lang="en-US" sz="4400" b="1" dirty="0">
              <a:solidFill>
                <a:srgbClr val="ED0F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93174" y="3081048"/>
            <a:ext cx="3292929" cy="1551876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1.THỰC</a:t>
            </a:r>
            <a:r>
              <a:rPr lang="en-US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 BAN ĐẦU TRƯỚC KHI ÁP DỤNG BIỆN PHÁP</a:t>
            </a:r>
            <a:endParaRPr lang="en-US" sz="2400" b="1" dirty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hlinkClick r:id="rId3" action="ppaction://hlinksldjump"/>
          </p:cNvPr>
          <p:cNvSpPr/>
          <p:nvPr/>
        </p:nvSpPr>
        <p:spPr>
          <a:xfrm>
            <a:off x="6104709" y="3102996"/>
            <a:ext cx="3509554" cy="1512510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SỰ CẦN THIẾT PHẢI ÁP DỤNG BIỆN PHÁP</a:t>
            </a:r>
            <a:endParaRPr lang="en-US" sz="2400" b="1" dirty="0" smtClean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7758936" y="2241505"/>
            <a:ext cx="404" cy="87890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551841" y="2284167"/>
            <a:ext cx="0" cy="80559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600159" y="1747539"/>
            <a:ext cx="0" cy="52791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525714" y="2275458"/>
            <a:ext cx="426900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364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1CEC62-98E0-476C-8723-6F595D1D43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B3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9506141-8C84-48EA-B215-5C20B2ACE864}"/>
              </a:ext>
            </a:extLst>
          </p:cNvPr>
          <p:cNvSpPr/>
          <p:nvPr/>
        </p:nvSpPr>
        <p:spPr>
          <a:xfrm>
            <a:off x="313509" y="200297"/>
            <a:ext cx="11504021" cy="6343954"/>
          </a:xfrm>
          <a:prstGeom prst="rect">
            <a:avLst/>
          </a:prstGeom>
          <a:solidFill>
            <a:srgbClr val="36838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950" b="1" dirty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787" y="503346"/>
            <a:ext cx="10629900" cy="58016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8356" y="566439"/>
            <a:ext cx="6067698" cy="57251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96857" y="454812"/>
            <a:ext cx="2682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786" y="801189"/>
            <a:ext cx="4457940" cy="549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0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1CEC62-98E0-476C-8723-6F595D1D43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B3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9506141-8C84-48EA-B215-5C20B2ACE864}"/>
              </a:ext>
            </a:extLst>
          </p:cNvPr>
          <p:cNvSpPr/>
          <p:nvPr/>
        </p:nvSpPr>
        <p:spPr>
          <a:xfrm>
            <a:off x="313509" y="200297"/>
            <a:ext cx="11504021" cy="6343954"/>
          </a:xfrm>
          <a:prstGeom prst="rect">
            <a:avLst/>
          </a:prstGeom>
          <a:solidFill>
            <a:srgbClr val="36838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950" b="1" dirty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787" y="512055"/>
            <a:ext cx="10629900" cy="58016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57943" y="439200"/>
            <a:ext cx="2682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4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764388" y="940187"/>
            <a:ext cx="3269948" cy="3369382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>
          <a:blip r:embed="rId4"/>
          <a:stretch>
            <a:fillRect/>
          </a:stretch>
        </p:blipFill>
        <p:spPr>
          <a:xfrm>
            <a:off x="4156249" y="1027905"/>
            <a:ext cx="3132818" cy="328166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91853" y="4623318"/>
            <a:ext cx="3228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Nam </a:t>
            </a:r>
            <a:r>
              <a:rPr lang="en-US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châm</a:t>
            </a:r>
            <a:r>
              <a:rPr lang="en-US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100 </a:t>
            </a:r>
            <a:r>
              <a:rPr lang="en-US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9V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311547" y="4623318"/>
            <a:ext cx="28715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Nam </a:t>
            </a:r>
            <a:r>
              <a:rPr lang="en-US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châm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350 </a:t>
            </a:r>
            <a:r>
              <a:rPr lang="en-US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9V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6864" y="439200"/>
            <a:ext cx="4110445" cy="591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5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1CEC62-98E0-476C-8723-6F595D1D43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B3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9506141-8C84-48EA-B215-5C20B2ACE864}"/>
              </a:ext>
            </a:extLst>
          </p:cNvPr>
          <p:cNvSpPr/>
          <p:nvPr/>
        </p:nvSpPr>
        <p:spPr>
          <a:xfrm>
            <a:off x="313509" y="200297"/>
            <a:ext cx="11504021" cy="6343954"/>
          </a:xfrm>
          <a:prstGeom prst="rect">
            <a:avLst/>
          </a:prstGeom>
          <a:solidFill>
            <a:srgbClr val="36838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950" b="1" dirty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787" y="503346"/>
            <a:ext cx="10629900" cy="58016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07959" y="566241"/>
            <a:ext cx="2682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5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09271" y="4841032"/>
            <a:ext cx="32427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Xe</a:t>
            </a:r>
            <a:r>
              <a:rPr lang="en-US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hút</a:t>
            </a:r>
            <a:r>
              <a:rPr lang="en-US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đinh</a:t>
            </a:r>
            <a:r>
              <a:rPr lang="en-US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nam</a:t>
            </a:r>
            <a:r>
              <a:rPr lang="en-US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châm</a:t>
            </a:r>
            <a:r>
              <a:rPr lang="en-US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249182" y="4785629"/>
            <a:ext cx="28715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lõi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3"/>
          <a:stretch>
            <a:fillRect/>
          </a:stretch>
        </p:blipFill>
        <p:spPr>
          <a:xfrm>
            <a:off x="907959" y="1435519"/>
            <a:ext cx="3344091" cy="3166267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4"/>
          <a:stretch>
            <a:fillRect/>
          </a:stretch>
        </p:blipFill>
        <p:spPr>
          <a:xfrm>
            <a:off x="5170804" y="1367246"/>
            <a:ext cx="2949939" cy="323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66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1CEC62-98E0-476C-8723-6F595D1D43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B3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9506141-8C84-48EA-B215-5C20B2ACE864}"/>
              </a:ext>
            </a:extLst>
          </p:cNvPr>
          <p:cNvSpPr/>
          <p:nvPr/>
        </p:nvSpPr>
        <p:spPr>
          <a:xfrm>
            <a:off x="313509" y="200297"/>
            <a:ext cx="11504021" cy="6343954"/>
          </a:xfrm>
          <a:prstGeom prst="rect">
            <a:avLst/>
          </a:prstGeom>
          <a:solidFill>
            <a:srgbClr val="36838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950" b="1" dirty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đ</a:t>
            </a:r>
            <a:endParaRPr lang="en-US" dirty="0"/>
          </a:p>
        </p:txBody>
      </p:sp>
      <p:pic>
        <p:nvPicPr>
          <p:cNvPr id="9" name="video xe hút đin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25675" y="1825625"/>
            <a:ext cx="7740650" cy="435133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787" y="503346"/>
            <a:ext cx="10629900" cy="5801659"/>
          </a:xfrm>
          <a:prstGeom prst="rect">
            <a:avLst/>
          </a:prstGeom>
        </p:spPr>
      </p:pic>
      <p:pic>
        <p:nvPicPr>
          <p:cNvPr id="10" name="video xe hút đi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5807" y="1445624"/>
            <a:ext cx="4798013" cy="3274422"/>
          </a:xfrm>
          <a:prstGeom prst="rect">
            <a:avLst/>
          </a:prstGeom>
        </p:spPr>
      </p:pic>
      <p:pic>
        <p:nvPicPr>
          <p:cNvPr id="11" name="Video Ngân Thảo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27939" y="1445625"/>
            <a:ext cx="5082959" cy="3274420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713FAF93-0D49-4E5F-A21C-9F44433EEA5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049" y="4987623"/>
            <a:ext cx="750704" cy="107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86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1CEC62-98E0-476C-8723-6F595D1D43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B3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506141-8C84-48EA-B215-5C20B2ACE864}"/>
              </a:ext>
            </a:extLst>
          </p:cNvPr>
          <p:cNvSpPr/>
          <p:nvPr/>
        </p:nvSpPr>
        <p:spPr>
          <a:xfrm>
            <a:off x="390768" y="107948"/>
            <a:ext cx="11347939" cy="6471138"/>
          </a:xfrm>
          <a:prstGeom prst="rect">
            <a:avLst/>
          </a:prstGeom>
          <a:solidFill>
            <a:srgbClr val="36838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339000"/>
            <a:ext cx="10629900" cy="603091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81745" y="2136345"/>
            <a:ext cx="2839093" cy="2230216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1.2.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MỘT SỐ BIỆN PHÁP TỔ CHỨC HOẠT ĐỘNG CỦA CHỦ ĐỀ STEM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4375917" y="4366561"/>
            <a:ext cx="541314" cy="340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410953" y="1642994"/>
            <a:ext cx="50627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743184" y="2881232"/>
            <a:ext cx="678721" cy="1136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397870" y="1606550"/>
            <a:ext cx="9868" cy="276341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4945546" y="1333382"/>
            <a:ext cx="5765998" cy="546335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 smtClean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</a:t>
            </a:r>
            <a:r>
              <a:rPr lang="vi-VN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 dạy học dự án</a:t>
            </a:r>
            <a:endParaRPr lang="en-US" sz="2400" b="1" dirty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hlinkClick r:id="rId3" action="ppaction://hlinksldjump"/>
          </p:cNvPr>
          <p:cNvSpPr/>
          <p:nvPr/>
        </p:nvSpPr>
        <p:spPr>
          <a:xfrm>
            <a:off x="4917232" y="2595960"/>
            <a:ext cx="5794312" cy="561096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 smtClean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Dạy học hợp tác ( nhóm )</a:t>
            </a:r>
            <a:endParaRPr lang="en-US" sz="2400" b="1" dirty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4939185" y="4001293"/>
            <a:ext cx="5778052" cy="1337061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c. Hướng dẫn </a:t>
            </a:r>
            <a:r>
              <a:rPr lang="en-US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</a:t>
            </a:r>
            <a:r>
              <a:rPr lang="vi-VN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ứng dụng CNTT để hỗ trợ trong quá trình thực hiện các hoạt động STEM</a:t>
            </a:r>
            <a:endParaRPr lang="en-US" sz="2400" b="1" dirty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407738" y="2998398"/>
            <a:ext cx="50627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picture containing diagram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713FAF93-0D49-4E5F-A21C-9F44433EEA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45" y="5197884"/>
            <a:ext cx="750704" cy="107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61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1CEC62-98E0-476C-8723-6F595D1D43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B3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506141-8C84-48EA-B215-5C20B2ACE864}"/>
              </a:ext>
            </a:extLst>
          </p:cNvPr>
          <p:cNvSpPr/>
          <p:nvPr/>
        </p:nvSpPr>
        <p:spPr>
          <a:xfrm>
            <a:off x="390768" y="107949"/>
            <a:ext cx="11347939" cy="6471138"/>
          </a:xfrm>
          <a:prstGeom prst="rect">
            <a:avLst/>
          </a:prstGeom>
          <a:solidFill>
            <a:srgbClr val="36838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36838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347709"/>
            <a:ext cx="10629900" cy="60309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27726" y="864230"/>
            <a:ext cx="4986748" cy="864801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HIỆU QUẢ CỦA BIỆN PHÁP ĐÃ THỰC HIỆN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23171" y="3131190"/>
            <a:ext cx="3187337" cy="1597538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2400" dirty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hlinkClick r:id="rId3" action="ppaction://hlinksldjump"/>
          </p:cNvPr>
          <p:cNvSpPr/>
          <p:nvPr/>
        </p:nvSpPr>
        <p:spPr>
          <a:xfrm>
            <a:off x="6224364" y="3173704"/>
            <a:ext cx="3257006" cy="1512510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2400" b="1" dirty="0" smtClean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/>
          <p:cNvCxnSpPr>
            <a:endCxn id="12" idx="0"/>
          </p:cNvCxnSpPr>
          <p:nvPr/>
        </p:nvCxnSpPr>
        <p:spPr>
          <a:xfrm>
            <a:off x="7817487" y="2300572"/>
            <a:ext cx="35380" cy="87313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609987" y="2299690"/>
            <a:ext cx="0" cy="80559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542591" y="1729031"/>
            <a:ext cx="0" cy="57065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583860" y="2317108"/>
            <a:ext cx="426900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278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1CEC62-98E0-476C-8723-6F595D1D43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B3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506141-8C84-48EA-B215-5C20B2ACE864}"/>
              </a:ext>
            </a:extLst>
          </p:cNvPr>
          <p:cNvSpPr/>
          <p:nvPr/>
        </p:nvSpPr>
        <p:spPr>
          <a:xfrm>
            <a:off x="390768" y="107949"/>
            <a:ext cx="11347939" cy="6471138"/>
          </a:xfrm>
          <a:prstGeom prst="rect">
            <a:avLst/>
          </a:prstGeom>
          <a:solidFill>
            <a:srgbClr val="36838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36838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278039"/>
            <a:ext cx="10629900" cy="603091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38200" y="335513"/>
            <a:ext cx="9668234" cy="552536"/>
          </a:xfrm>
          <a:prstGeom prst="rect">
            <a:avLst/>
          </a:prstGeom>
          <a:solidFill>
            <a:srgbClr val="FDFDFD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06145" y="726338"/>
            <a:ext cx="10117183" cy="1053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 khảo sát (đánh giá qua phiếu khảo sát của </a:t>
            </a: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GV</a:t>
            </a:r>
            <a:r>
              <a:rPr lang="vi-VN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và kết quả sản phẩm STEM của HS) tôi thu được kết quả cụ thể như sau:</a:t>
            </a:r>
            <a:endParaRPr lang="en-US" sz="2200" b="1" dirty="0"/>
          </a:p>
        </p:txBody>
      </p:sp>
      <p:sp>
        <p:nvSpPr>
          <p:cNvPr id="15" name="Rectangle 14"/>
          <p:cNvSpPr/>
          <p:nvPr/>
        </p:nvSpPr>
        <p:spPr>
          <a:xfrm>
            <a:off x="1006145" y="1737522"/>
            <a:ext cx="923979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Trước khi áp dụng các biện pháp , khảo sát 95 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 </a:t>
            </a:r>
            <a:r>
              <a:rPr lang="vi-V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</a:t>
            </a:r>
            <a:r>
              <a:rPr lang="en-US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/4, 7/7</a:t>
            </a:r>
            <a:r>
              <a:rPr lang="vi-V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 được:</a:t>
            </a:r>
            <a:endParaRPr lang="en-US" sz="2200" b="1" dirty="0"/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6817147"/>
              </p:ext>
            </p:extLst>
          </p:nvPr>
        </p:nvGraphicFramePr>
        <p:xfrm>
          <a:off x="1340454" y="2241786"/>
          <a:ext cx="7385462" cy="12850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3289">
                  <a:extLst>
                    <a:ext uri="{9D8B030D-6E8A-4147-A177-3AD203B41FA5}">
                      <a16:colId xmlns:a16="http://schemas.microsoft.com/office/drawing/2014/main" val="54102497"/>
                    </a:ext>
                  </a:extLst>
                </a:gridCol>
                <a:gridCol w="1427332">
                  <a:extLst>
                    <a:ext uri="{9D8B030D-6E8A-4147-A177-3AD203B41FA5}">
                      <a16:colId xmlns:a16="http://schemas.microsoft.com/office/drawing/2014/main" val="2520620977"/>
                    </a:ext>
                  </a:extLst>
                </a:gridCol>
                <a:gridCol w="1988663">
                  <a:extLst>
                    <a:ext uri="{9D8B030D-6E8A-4147-A177-3AD203B41FA5}">
                      <a16:colId xmlns:a16="http://schemas.microsoft.com/office/drawing/2014/main" val="3292160311"/>
                    </a:ext>
                  </a:extLst>
                </a:gridCol>
                <a:gridCol w="2686178">
                  <a:extLst>
                    <a:ext uri="{9D8B030D-6E8A-4147-A177-3AD203B41FA5}">
                      <a16:colId xmlns:a16="http://schemas.microsoft.com/office/drawing/2014/main" val="3907012345"/>
                    </a:ext>
                  </a:extLst>
                </a:gridCol>
              </a:tblGrid>
              <a:tr h="6369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HS hợp tác rất tích cực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HS hợp tác tích cực 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HS chưa hứng thú trong hợp tác nhóm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1462985"/>
                  </a:ext>
                </a:extLst>
              </a:tr>
              <a:tr h="3240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lượng</a:t>
                      </a:r>
                      <a:endParaRPr lang="en-US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5758474"/>
                  </a:ext>
                </a:extLst>
              </a:tr>
              <a:tr h="3240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 lệ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17,8%</a:t>
                      </a:r>
                      <a:endParaRPr lang="en-US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43,1 %</a:t>
                      </a:r>
                      <a:endParaRPr lang="en-US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39,1</a:t>
                      </a:r>
                      <a:r>
                        <a:rPr lang="nl-NL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1966556"/>
                  </a:ext>
                </a:extLst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543010" y="3796020"/>
            <a:ext cx="737734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 algn="just">
              <a:spcBef>
                <a:spcPts val="600"/>
              </a:spcBef>
              <a:spcAft>
                <a:spcPts val="600"/>
              </a:spcAft>
            </a:pPr>
            <a:r>
              <a:rPr lang="nl-NL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Sau khi áp dụng các biện pháp trên thu được kết quả:</a:t>
            </a:r>
            <a:endParaRPr lang="en-US" sz="2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3005252"/>
              </p:ext>
            </p:extLst>
          </p:nvPr>
        </p:nvGraphicFramePr>
        <p:xfrm>
          <a:off x="1340455" y="4471406"/>
          <a:ext cx="7385461" cy="16459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30910">
                  <a:extLst>
                    <a:ext uri="{9D8B030D-6E8A-4147-A177-3AD203B41FA5}">
                      <a16:colId xmlns:a16="http://schemas.microsoft.com/office/drawing/2014/main" val="2701837893"/>
                    </a:ext>
                  </a:extLst>
                </a:gridCol>
                <a:gridCol w="1479711">
                  <a:extLst>
                    <a:ext uri="{9D8B030D-6E8A-4147-A177-3AD203B41FA5}">
                      <a16:colId xmlns:a16="http://schemas.microsoft.com/office/drawing/2014/main" val="1728837544"/>
                    </a:ext>
                  </a:extLst>
                </a:gridCol>
                <a:gridCol w="1988662">
                  <a:extLst>
                    <a:ext uri="{9D8B030D-6E8A-4147-A177-3AD203B41FA5}">
                      <a16:colId xmlns:a16="http://schemas.microsoft.com/office/drawing/2014/main" val="3108507508"/>
                    </a:ext>
                  </a:extLst>
                </a:gridCol>
                <a:gridCol w="2686178">
                  <a:extLst>
                    <a:ext uri="{9D8B030D-6E8A-4147-A177-3AD203B41FA5}">
                      <a16:colId xmlns:a16="http://schemas.microsoft.com/office/drawing/2014/main" val="623749286"/>
                    </a:ext>
                  </a:extLst>
                </a:gridCol>
              </a:tblGrid>
              <a:tr h="2381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HS hợp tác rất tích cực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HS hợp tác tích cực 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HS chưa tích cực trong hợp tác nhóm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7816884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lượng</a:t>
                      </a:r>
                      <a:endParaRPr lang="en-US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en-US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2380245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 lệ</a:t>
                      </a:r>
                      <a:endParaRPr lang="en-US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32,6%</a:t>
                      </a:r>
                      <a:endParaRPr lang="en-US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47,3 %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20,1%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33842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365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61CEC62-98E0-476C-8723-6F595D1D43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B3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506141-8C84-48EA-B215-5C20B2ACE864}"/>
              </a:ext>
            </a:extLst>
          </p:cNvPr>
          <p:cNvSpPr/>
          <p:nvPr/>
        </p:nvSpPr>
        <p:spPr>
          <a:xfrm>
            <a:off x="390768" y="81823"/>
            <a:ext cx="11347939" cy="6471138"/>
          </a:xfrm>
          <a:prstGeom prst="rect">
            <a:avLst/>
          </a:prstGeom>
          <a:solidFill>
            <a:srgbClr val="36838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36838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278039"/>
            <a:ext cx="10629900" cy="6030912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AC78848-CF0C-F2FE-5072-8CA72B284F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520338"/>
              </p:ext>
            </p:extLst>
          </p:nvPr>
        </p:nvGraphicFramePr>
        <p:xfrm>
          <a:off x="2316480" y="783770"/>
          <a:ext cx="7393577" cy="5338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7" descr="A picture containing diagram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713FAF93-0D49-4E5F-A21C-9F44433EEA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1" y="5164138"/>
            <a:ext cx="750704" cy="107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5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1CEC62-98E0-476C-8723-6F595D1D43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B3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506141-8C84-48EA-B215-5C20B2ACE864}"/>
              </a:ext>
            </a:extLst>
          </p:cNvPr>
          <p:cNvSpPr/>
          <p:nvPr/>
        </p:nvSpPr>
        <p:spPr>
          <a:xfrm>
            <a:off x="390768" y="99239"/>
            <a:ext cx="11347939" cy="6471138"/>
          </a:xfrm>
          <a:prstGeom prst="rect">
            <a:avLst/>
          </a:prstGeom>
          <a:solidFill>
            <a:srgbClr val="36838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225789"/>
            <a:ext cx="10629900" cy="60309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64388" y="2098765"/>
            <a:ext cx="2301326" cy="1358538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66905" y="481744"/>
            <a:ext cx="6988326" cy="1015353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vi-VN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HS chủ động  tận dụng được </a:t>
            </a:r>
            <a:r>
              <a:rPr lang="en-US" sz="2200" b="1" dirty="0" err="1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2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vật liệu, các thiết bị sẵn có ở gia </a:t>
            </a:r>
            <a:r>
              <a:rPr lang="vi-VN" sz="22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2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2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2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2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endParaRPr lang="en-US" sz="2200" b="1" dirty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66905" y="1900350"/>
            <a:ext cx="6988326" cy="1686615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nl-NL" sz="22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 </a:t>
            </a:r>
            <a:r>
              <a:rPr lang="nl-NL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được vận dụng kiến thức đã học vào thực tiễn cuộc </a:t>
            </a:r>
            <a:r>
              <a:rPr lang="nl-NL" sz="22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        phát </a:t>
            </a:r>
            <a:r>
              <a:rPr lang="nl-NL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 kỹ năng làm việc nhóm;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HS…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632754" y="1186756"/>
            <a:ext cx="416732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657600" y="1175657"/>
            <a:ext cx="26128" cy="349491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235517" y="2769955"/>
            <a:ext cx="43079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3648891" y="4696025"/>
            <a:ext cx="416732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ight Arrow 34"/>
          <p:cNvSpPr/>
          <p:nvPr/>
        </p:nvSpPr>
        <p:spPr>
          <a:xfrm>
            <a:off x="5390605" y="2555093"/>
            <a:ext cx="391886" cy="1340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066905" y="4081634"/>
            <a:ext cx="6988326" cy="1177876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quả học tập của các em có tiến bộ rõ rệt, hầu hết các em học tập trong sự hứng khởi, rất hào hứng mỗi khi đến tiết học</a:t>
            </a:r>
            <a:r>
              <a:rPr lang="nl-NL" sz="22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b="1" dirty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3666309" y="2663027"/>
            <a:ext cx="416732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picture containing diagram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713FAF93-0D49-4E5F-A21C-9F44433EEA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1" y="5164138"/>
            <a:ext cx="750704" cy="107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33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35" grpId="0" animBg="1"/>
      <p:bldP spid="3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1CEC62-98E0-476C-8723-6F595D1D43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B3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506141-8C84-48EA-B215-5C20B2ACE864}"/>
              </a:ext>
            </a:extLst>
          </p:cNvPr>
          <p:cNvSpPr/>
          <p:nvPr/>
        </p:nvSpPr>
        <p:spPr>
          <a:xfrm>
            <a:off x="390768" y="107949"/>
            <a:ext cx="11347939" cy="6471138"/>
          </a:xfrm>
          <a:prstGeom prst="rect">
            <a:avLst/>
          </a:prstGeom>
          <a:solidFill>
            <a:srgbClr val="36838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199667"/>
            <a:ext cx="10629900" cy="60309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62438" y="2273381"/>
            <a:ext cx="2411957" cy="1469666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ED0F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</a:t>
            </a:r>
            <a:r>
              <a:rPr lang="en-US" sz="3200" b="1" dirty="0" smtClean="0">
                <a:solidFill>
                  <a:srgbClr val="ED0F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en-US" sz="3200" b="1" dirty="0">
              <a:solidFill>
                <a:srgbClr val="ED0F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15104" y="740485"/>
            <a:ext cx="1719640" cy="1108088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Khả năng áp dụng của sáng kiến</a:t>
            </a:r>
            <a:endParaRPr lang="en-US" sz="2200" dirty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15104" y="4137953"/>
            <a:ext cx="1893811" cy="1512510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2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2200" dirty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3692434" y="4754880"/>
            <a:ext cx="443176" cy="870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692433" y="1271453"/>
            <a:ext cx="443176" cy="870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727269" y="1236617"/>
            <a:ext cx="0" cy="350084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274395" y="3009414"/>
            <a:ext cx="452874" cy="1248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222578" y="474320"/>
            <a:ext cx="4937457" cy="1072392"/>
          </a:xfrm>
          <a:prstGeom prst="rect">
            <a:avLst/>
          </a:prstGeom>
          <a:solidFill>
            <a:srgbClr val="FDFDFD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</a:t>
            </a:r>
            <a:r>
              <a:rPr lang="pt-BR" sz="20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 này đã được đưa vào áp dụng đạt hiệu quả đối với dạy học môn KHTN 7 tại trường THCS Lê Quý Đôn.</a:t>
            </a:r>
            <a:endParaRPr lang="en-US" sz="2000" b="1" dirty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249189" y="1843041"/>
            <a:ext cx="4937457" cy="1332411"/>
          </a:xfrm>
          <a:prstGeom prst="rect">
            <a:avLst/>
          </a:prstGeom>
          <a:solidFill>
            <a:srgbClr val="FDFDFD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 vi có thể áp dụng giải </a:t>
            </a:r>
            <a:r>
              <a:rPr lang="pt-BR" sz="20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pháp: bộ </a:t>
            </a:r>
            <a:r>
              <a:rPr lang="pt-BR" sz="20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KHTN 7 của trường THCS Lê Quý </a:t>
            </a:r>
            <a:r>
              <a:rPr lang="pt-BR" sz="20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Đôn;  bộ </a:t>
            </a:r>
            <a:r>
              <a:rPr lang="pt-BR" sz="20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KHTN và các bộ môn khác của toàn huyện</a:t>
            </a:r>
            <a:r>
              <a:rPr lang="pt-BR" sz="20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49189" y="3743047"/>
            <a:ext cx="4937457" cy="430980"/>
          </a:xfrm>
          <a:prstGeom prst="rect">
            <a:avLst/>
          </a:prstGeom>
          <a:solidFill>
            <a:srgbClr val="FDFDFD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 với cán bộ quản </a:t>
            </a:r>
            <a:r>
              <a:rPr lang="pt-BR" sz="2000" b="1" dirty="0" smtClean="0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endParaRPr lang="en-US" sz="2000" b="1" dirty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249189" y="4589010"/>
            <a:ext cx="4937457" cy="430980"/>
          </a:xfrm>
          <a:prstGeom prst="rect">
            <a:avLst/>
          </a:prstGeom>
          <a:solidFill>
            <a:srgbClr val="FDFDFD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 với </a:t>
            </a:r>
            <a:r>
              <a:rPr lang="pt-BR" sz="2000" b="1" dirty="0" smtClean="0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GV trực tiếp giảng dạy</a:t>
            </a:r>
            <a:endParaRPr lang="en-US" sz="2000" b="1" dirty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222578" y="5434973"/>
            <a:ext cx="4937457" cy="430980"/>
          </a:xfrm>
          <a:prstGeom prst="rect">
            <a:avLst/>
          </a:prstGeom>
          <a:solidFill>
            <a:srgbClr val="FDFDFD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 với </a:t>
            </a:r>
            <a:r>
              <a:rPr lang="pt-BR" sz="2000" b="1" dirty="0" smtClean="0">
                <a:solidFill>
                  <a:srgbClr val="36838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 sinh</a:t>
            </a:r>
            <a:endParaRPr lang="en-US" sz="2000" b="1" dirty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5866246" y="809897"/>
            <a:ext cx="354368" cy="43542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866246" y="1244698"/>
            <a:ext cx="382943" cy="115958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6008915" y="4111818"/>
            <a:ext cx="240274" cy="7946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008915" y="4902353"/>
            <a:ext cx="24027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6000206" y="4902917"/>
            <a:ext cx="211699" cy="7114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64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  <p:bldP spid="16" grpId="0" animBg="1"/>
      <p:bldP spid="19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1CEC62-98E0-476C-8723-6F595D1D43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B3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506141-8C84-48EA-B215-5C20B2ACE864}"/>
              </a:ext>
            </a:extLst>
          </p:cNvPr>
          <p:cNvSpPr/>
          <p:nvPr/>
        </p:nvSpPr>
        <p:spPr>
          <a:xfrm>
            <a:off x="390768" y="107949"/>
            <a:ext cx="11347939" cy="6471138"/>
          </a:xfrm>
          <a:prstGeom prst="rect">
            <a:avLst/>
          </a:prstGeom>
          <a:solidFill>
            <a:srgbClr val="36838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365126"/>
            <a:ext cx="10629900" cy="603091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51961" y="2149230"/>
            <a:ext cx="2831005" cy="1752209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rgbClr val="ED0F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1.THỰC TRẠNG BAN ĐẦU TRƯỚC KHI ÁP DỤNG BIỆN PHÁP</a:t>
            </a:r>
            <a:endParaRPr lang="en-US" sz="2400" b="1" dirty="0">
              <a:solidFill>
                <a:srgbClr val="ED0F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/>
          <p:cNvCxnSpPr>
            <a:endCxn id="18" idx="1"/>
          </p:cNvCxnSpPr>
          <p:nvPr/>
        </p:nvCxnSpPr>
        <p:spPr>
          <a:xfrm>
            <a:off x="4405624" y="2522298"/>
            <a:ext cx="66344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353103" y="1698131"/>
            <a:ext cx="715967" cy="1741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381678" y="1689422"/>
            <a:ext cx="0" cy="273625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774257" y="3026376"/>
            <a:ext cx="60742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069070" y="1476062"/>
            <a:ext cx="2621280" cy="426720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dirty="0" smtClean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Về phía GV</a:t>
            </a:r>
            <a:endParaRPr lang="en-US" sz="2400" b="1" dirty="0">
              <a:solidFill>
                <a:srgbClr val="4171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69070" y="2308938"/>
            <a:ext cx="2621280" cy="426720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 smtClean="0">
              <a:solidFill>
                <a:srgbClr val="4171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Về </a:t>
            </a:r>
            <a:r>
              <a:rPr lang="vi-VN" sz="2400" b="1" dirty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 </a:t>
            </a:r>
            <a:r>
              <a:rPr lang="vi-VN" sz="2400" b="1" dirty="0" smtClean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PHHS</a:t>
            </a:r>
            <a:endParaRPr lang="en-US" sz="2400" b="1" dirty="0">
              <a:solidFill>
                <a:srgbClr val="4171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/>
          </a:p>
        </p:txBody>
      </p:sp>
      <p:sp>
        <p:nvSpPr>
          <p:cNvPr id="19" name="Rectangle 18"/>
          <p:cNvSpPr/>
          <p:nvPr/>
        </p:nvSpPr>
        <p:spPr>
          <a:xfrm>
            <a:off x="5069070" y="3306839"/>
            <a:ext cx="2621280" cy="426720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dirty="0" smtClean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Về </a:t>
            </a:r>
            <a:r>
              <a:rPr lang="vi-VN" sz="2400" b="1" dirty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 </a:t>
            </a:r>
            <a:r>
              <a:rPr lang="vi-VN" sz="2400" b="1" dirty="0" smtClean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</a:t>
            </a:r>
            <a:endParaRPr lang="en-US" sz="2400" b="1" dirty="0">
              <a:solidFill>
                <a:srgbClr val="4171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120639" y="4223656"/>
            <a:ext cx="2603863" cy="404049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dirty="0" smtClean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Cơ sở vật chất </a:t>
            </a:r>
            <a:endParaRPr lang="en-US" sz="2400" b="1" dirty="0">
              <a:solidFill>
                <a:srgbClr val="4171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4405624" y="3511491"/>
            <a:ext cx="66344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405624" y="4387658"/>
            <a:ext cx="66344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A picture containing diagram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713FAF93-0D49-4E5F-A21C-9F44433EEA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539" y="5192934"/>
            <a:ext cx="750704" cy="107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3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 animBg="1"/>
      <p:bldP spid="2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61CEC62-98E0-476C-8723-6F595D1D43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B3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506141-8C84-48EA-B215-5C20B2ACE864}"/>
              </a:ext>
            </a:extLst>
          </p:cNvPr>
          <p:cNvSpPr/>
          <p:nvPr/>
        </p:nvSpPr>
        <p:spPr>
          <a:xfrm>
            <a:off x="390768" y="81823"/>
            <a:ext cx="11347939" cy="6471138"/>
          </a:xfrm>
          <a:prstGeom prst="rect">
            <a:avLst/>
          </a:prstGeom>
          <a:solidFill>
            <a:srgbClr val="36838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36838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278039"/>
            <a:ext cx="10629900" cy="60309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269330"/>
            <a:ext cx="10629900" cy="60309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27529" y="1595615"/>
            <a:ext cx="9101139" cy="3139321"/>
          </a:xfrm>
          <a:prstGeom prst="rect">
            <a:avLst/>
          </a:prstGeom>
          <a:solidFill>
            <a:srgbClr val="FDFD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kern="1800" dirty="0" smtClean="0">
                <a:solidFill>
                  <a:srgbClr val="ED0F1C"/>
                </a:solidFill>
                <a:latin typeface="UTM Davida" panose="02040603050506020204"/>
                <a:ea typeface="Times New Roman" panose="02020603050405020304" pitchFamily="18" charset="0"/>
                <a:cs typeface="Times New Roman" panose="02020603050405020304" pitchFamily="18" charset="0"/>
              </a:rPr>
              <a:t>Xin CHÂN THÀNH </a:t>
            </a:r>
            <a:r>
              <a:rPr lang="en-US" sz="6000" b="1" kern="1800" dirty="0" err="1" smtClean="0">
                <a:solidFill>
                  <a:srgbClr val="ED0F1C"/>
                </a:solidFill>
                <a:latin typeface="UTM Davida" panose="02040603050506020204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6000" b="1" kern="1800" dirty="0" smtClean="0">
                <a:solidFill>
                  <a:srgbClr val="ED0F1C"/>
                </a:solidFill>
                <a:latin typeface="UTM Davida" panose="0204060305050602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800" dirty="0" err="1" smtClean="0">
                <a:solidFill>
                  <a:srgbClr val="ED0F1C"/>
                </a:solidFill>
                <a:latin typeface="UTM Davida" panose="02040603050506020204"/>
                <a:ea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6000" b="1" kern="1800" dirty="0" smtClean="0">
                <a:solidFill>
                  <a:srgbClr val="ED0F1C"/>
                </a:solidFill>
                <a:latin typeface="UTM Davida" panose="0204060305050602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800" dirty="0" err="1" smtClean="0">
                <a:solidFill>
                  <a:srgbClr val="ED0F1C"/>
                </a:solidFill>
                <a:latin typeface="UTM Davida" panose="02040603050506020204"/>
                <a:ea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6000" b="1" kern="1800" dirty="0" smtClean="0">
                <a:solidFill>
                  <a:srgbClr val="ED0F1C"/>
                </a:solidFill>
                <a:latin typeface="UTM Davida" panose="02040603050506020204"/>
                <a:ea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6000" b="1" kern="1800" dirty="0" err="1" smtClean="0">
                <a:solidFill>
                  <a:srgbClr val="ED0F1C"/>
                </a:solidFill>
                <a:latin typeface="UTM Davida" panose="02040603050506020204"/>
                <a:ea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sz="6000" b="1" kern="1800" dirty="0" smtClean="0">
                <a:solidFill>
                  <a:srgbClr val="ED0F1C"/>
                </a:solidFill>
                <a:latin typeface="UTM Davida" panose="0204060305050602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800" dirty="0" err="1" smtClean="0">
                <a:solidFill>
                  <a:srgbClr val="ED0F1C"/>
                </a:solidFill>
                <a:latin typeface="UTM Davida" panose="02040603050506020204"/>
                <a:ea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6000" b="1" kern="1800" dirty="0" smtClean="0">
                <a:solidFill>
                  <a:srgbClr val="ED0F1C"/>
                </a:solidFill>
                <a:latin typeface="UTM Davida" panose="0204060305050602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800" dirty="0" err="1" smtClean="0">
                <a:solidFill>
                  <a:srgbClr val="ED0F1C"/>
                </a:solidFill>
                <a:latin typeface="UTM Davida" panose="02040603050506020204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6000" b="1" kern="1800" dirty="0" smtClean="0">
                <a:solidFill>
                  <a:srgbClr val="ED0F1C"/>
                </a:solidFill>
                <a:latin typeface="UTM Davida" panose="0204060305050602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800" dirty="0" err="1" smtClean="0">
                <a:solidFill>
                  <a:srgbClr val="ED0F1C"/>
                </a:solidFill>
                <a:latin typeface="UTM Davida" panose="02040603050506020204"/>
                <a:ea typeface="Times New Roman" panose="02020603050405020304" pitchFamily="18" charset="0"/>
                <a:cs typeface="Times New Roman" panose="02020603050405020304" pitchFamily="18" charset="0"/>
              </a:rPr>
              <a:t>chý</a:t>
            </a:r>
            <a:r>
              <a:rPr lang="en-US" sz="6000" b="1" kern="1800" dirty="0" smtClean="0">
                <a:solidFill>
                  <a:srgbClr val="ED0F1C"/>
                </a:solidFill>
                <a:latin typeface="UTM Davida" panose="02040603050506020204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6000" b="1" kern="1800" dirty="0" err="1" smtClean="0">
                <a:solidFill>
                  <a:srgbClr val="ED0F1C"/>
                </a:solidFill>
                <a:latin typeface="UTM Davida" panose="02040603050506020204"/>
                <a:ea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6000" b="1" kern="1800" dirty="0" smtClean="0">
                <a:solidFill>
                  <a:srgbClr val="ED0F1C"/>
                </a:solidFill>
                <a:latin typeface="UTM Davida" panose="0204060305050602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800" dirty="0" err="1" smtClean="0">
                <a:solidFill>
                  <a:srgbClr val="ED0F1C"/>
                </a:solidFill>
                <a:latin typeface="UTM Davida" panose="02040603050506020204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6000" b="1" kern="1800" dirty="0" smtClean="0">
                <a:solidFill>
                  <a:srgbClr val="ED0F1C"/>
                </a:solidFill>
                <a:latin typeface="UTM Davida" panose="02040603050506020204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000" dirty="0">
              <a:solidFill>
                <a:srgbClr val="ED0F1C"/>
              </a:solidFill>
            </a:endParaRPr>
          </a:p>
          <a:p>
            <a:pPr algn="ctr"/>
            <a:endParaRPr lang="en-US" dirty="0">
              <a:solidFill>
                <a:srgbClr val="ED0F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43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1CEC62-98E0-476C-8723-6F595D1D43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B3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506141-8C84-48EA-B215-5C20B2ACE864}"/>
              </a:ext>
            </a:extLst>
          </p:cNvPr>
          <p:cNvSpPr/>
          <p:nvPr/>
        </p:nvSpPr>
        <p:spPr>
          <a:xfrm>
            <a:off x="390768" y="99241"/>
            <a:ext cx="11347939" cy="6471138"/>
          </a:xfrm>
          <a:prstGeom prst="rect">
            <a:avLst/>
          </a:prstGeom>
          <a:solidFill>
            <a:srgbClr val="36838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41719C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318" y="267103"/>
            <a:ext cx="10629900" cy="603091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51962" y="2157938"/>
            <a:ext cx="2523114" cy="1752209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rgbClr val="ED0F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SỰ CẦN THIẾT PHẢI ÁP DỤNG BIỆN PHÁP</a:t>
            </a:r>
            <a:endParaRPr lang="en-US" sz="2400" b="1" dirty="0">
              <a:solidFill>
                <a:srgbClr val="ED0F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097733" y="2654714"/>
            <a:ext cx="66344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053921" y="1821838"/>
            <a:ext cx="715967" cy="1741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062348" y="1108068"/>
            <a:ext cx="20148" cy="425819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475075" y="3115246"/>
            <a:ext cx="60742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782944" y="2409669"/>
            <a:ext cx="6160640" cy="426720"/>
          </a:xfrm>
          <a:prstGeom prst="rect">
            <a:avLst/>
          </a:prstGeom>
          <a:solidFill>
            <a:srgbClr val="FDFDFD"/>
          </a:solidFill>
          <a:ln w="5715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b="1" dirty="0" smtClean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100" b="1" dirty="0" err="1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100" b="1" dirty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100" b="1" dirty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100" b="1" dirty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100" b="1" dirty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100" b="1" dirty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100" b="1" dirty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100" b="1" dirty="0">
              <a:solidFill>
                <a:srgbClr val="4171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69888" y="1647590"/>
            <a:ext cx="6173696" cy="426720"/>
          </a:xfrm>
          <a:prstGeom prst="rect">
            <a:avLst/>
          </a:prstGeom>
          <a:solidFill>
            <a:srgbClr val="FDFDFD"/>
          </a:solidFill>
          <a:ln w="5715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b="1" dirty="0" err="1" smtClean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2100" b="1" dirty="0" smtClean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2100" b="1" dirty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100" b="1" dirty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100" b="1" dirty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100" b="1" dirty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dirty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100" b="1" dirty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100" b="1" dirty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100" b="1" dirty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endParaRPr lang="en-US" sz="2100" b="1" dirty="0">
              <a:solidFill>
                <a:srgbClr val="4171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801766" y="3277604"/>
            <a:ext cx="6173696" cy="426720"/>
          </a:xfrm>
          <a:prstGeom prst="rect">
            <a:avLst/>
          </a:prstGeom>
          <a:solidFill>
            <a:srgbClr val="FDFDFD"/>
          </a:solidFill>
          <a:ln w="5715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b="1" dirty="0" err="1" smtClean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100" b="1" dirty="0" smtClean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100" b="1" dirty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100" b="1" dirty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100" b="1" dirty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100" b="1" dirty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100" b="1" dirty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100" b="1" dirty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100" b="1" dirty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100" b="1" dirty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2100" b="1" dirty="0">
              <a:solidFill>
                <a:srgbClr val="4171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795330" y="4181892"/>
            <a:ext cx="6148254" cy="404049"/>
          </a:xfrm>
          <a:prstGeom prst="rect">
            <a:avLst/>
          </a:prstGeom>
          <a:solidFill>
            <a:srgbClr val="FDFDFD"/>
          </a:solidFill>
          <a:ln w="5715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b="1" dirty="0" err="1" smtClean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100" b="1" dirty="0" smtClean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100" b="1" dirty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100" b="1" dirty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100" b="1" dirty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b="1" dirty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100" b="1" dirty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b="1" dirty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b="1" dirty="0" smtClean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</a:t>
            </a:r>
            <a:endParaRPr lang="en-US" sz="2100" b="1" dirty="0">
              <a:solidFill>
                <a:srgbClr val="4171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4106442" y="3556817"/>
            <a:ext cx="66344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106442" y="4415566"/>
            <a:ext cx="66344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102080" y="5325629"/>
            <a:ext cx="66344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4799585" y="5046662"/>
            <a:ext cx="6135290" cy="404049"/>
          </a:xfrm>
          <a:prstGeom prst="rect">
            <a:avLst/>
          </a:prstGeom>
          <a:solidFill>
            <a:srgbClr val="FDFDFD"/>
          </a:solidFill>
          <a:ln w="5715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b="1" dirty="0" err="1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100" b="1" dirty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100" b="1" dirty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100" b="1" dirty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100" b="1" dirty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100" b="1" dirty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100" b="1" dirty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100" b="1" dirty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100" b="1" dirty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b="1" dirty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b="1" dirty="0" smtClean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</a:t>
            </a:r>
            <a:endParaRPr lang="en-US" sz="2100" b="1" dirty="0">
              <a:solidFill>
                <a:srgbClr val="4171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808294" y="913479"/>
            <a:ext cx="6160640" cy="426720"/>
          </a:xfrm>
          <a:prstGeom prst="rect">
            <a:avLst/>
          </a:prstGeom>
          <a:solidFill>
            <a:srgbClr val="FDFDFD"/>
          </a:solidFill>
          <a:ln w="5715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b="1" dirty="0" err="1" smtClean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100" b="1" dirty="0" smtClean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100" b="1" dirty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100" b="1" dirty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100" b="1" dirty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100" b="1" dirty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100" b="1" dirty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100" b="1" dirty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100" b="1" dirty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dirty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100" b="1" dirty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endParaRPr lang="en-US" sz="2100" b="1" dirty="0">
              <a:solidFill>
                <a:srgbClr val="4171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4075688" y="1138204"/>
            <a:ext cx="715967" cy="1741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A picture containing diagram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713FAF93-0D49-4E5F-A21C-9F44433EEA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814" y="5200650"/>
            <a:ext cx="750704" cy="107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26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 animBg="1"/>
      <p:bldP spid="22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59" y="3605350"/>
            <a:ext cx="3838058" cy="253086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396193" y="6231339"/>
            <a:ext cx="4532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>
              <a:spcBef>
                <a:spcPts val="1200"/>
              </a:spcBef>
              <a:spcAft>
                <a:spcPts val="1200"/>
              </a:spcAft>
            </a:pPr>
            <a:r>
              <a:rPr lang="vi-VN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 phẩm Stem: bình chia độ đơn giản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Hình ảnh 205348653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397" y="3621057"/>
            <a:ext cx="5878291" cy="2538885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517" y="170399"/>
            <a:ext cx="2479675" cy="250825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/>
          <p:cNvSpPr/>
          <p:nvPr/>
        </p:nvSpPr>
        <p:spPr>
          <a:xfrm>
            <a:off x="4577057" y="6252816"/>
            <a:ext cx="7119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spcBef>
                <a:spcPts val="300"/>
              </a:spcBef>
              <a:spcAft>
                <a:spcPts val="300"/>
              </a:spcAft>
            </a:pPr>
            <a:r>
              <a:rPr lang="vi-VN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 phẩm Stem: </a:t>
            </a:r>
            <a:r>
              <a:rPr 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sấy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Picture 1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882" y="150947"/>
            <a:ext cx="2159635" cy="2519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831" y="134437"/>
            <a:ext cx="2051050" cy="2536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3" y="170399"/>
            <a:ext cx="2156460" cy="2500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482" y="125282"/>
            <a:ext cx="2314575" cy="254534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2312744" y="2793201"/>
            <a:ext cx="5230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>
              <a:spcBef>
                <a:spcPts val="600"/>
              </a:spcBef>
              <a:spcAft>
                <a:spcPts val="600"/>
              </a:spcAft>
            </a:pPr>
            <a:r>
              <a:rPr lang="vi-VN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 phẩm Stem: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pin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 descr="A picture containing diagram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713FAF93-0D49-4E5F-A21C-9F44433EEA5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170" y="5163686"/>
            <a:ext cx="678795" cy="97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81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1CEC62-98E0-476C-8723-6F595D1D43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B3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506141-8C84-48EA-B215-5C20B2ACE864}"/>
              </a:ext>
            </a:extLst>
          </p:cNvPr>
          <p:cNvSpPr/>
          <p:nvPr/>
        </p:nvSpPr>
        <p:spPr>
          <a:xfrm>
            <a:off x="390768" y="116657"/>
            <a:ext cx="11347939" cy="6471138"/>
          </a:xfrm>
          <a:prstGeom prst="rect">
            <a:avLst/>
          </a:prstGeom>
          <a:solidFill>
            <a:srgbClr val="36838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347710"/>
            <a:ext cx="10629900" cy="60309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24203" y="1029375"/>
            <a:ext cx="4986748" cy="700746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ED0F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</a:t>
            </a:r>
            <a:r>
              <a:rPr lang="en-US" sz="4400" b="1" dirty="0" smtClean="0">
                <a:solidFill>
                  <a:srgbClr val="ED0F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4400" b="1" dirty="0" smtClean="0">
                <a:solidFill>
                  <a:srgbClr val="ED0F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ỘI</a:t>
            </a:r>
            <a:r>
              <a:rPr lang="en-US" sz="4400" b="1" dirty="0" smtClean="0">
                <a:solidFill>
                  <a:srgbClr val="ED0F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en-US" sz="4400" b="1" dirty="0">
              <a:solidFill>
                <a:srgbClr val="ED0F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93174" y="3081048"/>
            <a:ext cx="3292929" cy="1551876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NỘI </a:t>
            </a:r>
            <a:r>
              <a:rPr lang="vi-VN" sz="2400" b="1" dirty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 CÁC BIỆN PHÁP TÁC GIẢ ĐÃ THỰC HIỆN</a:t>
            </a:r>
            <a:endParaRPr lang="en-US" sz="2400" b="1" dirty="0">
              <a:solidFill>
                <a:srgbClr val="4171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hlinkClick r:id="rId3" action="ppaction://hlinksldjump"/>
          </p:cNvPr>
          <p:cNvSpPr/>
          <p:nvPr/>
        </p:nvSpPr>
        <p:spPr>
          <a:xfrm>
            <a:off x="6104709" y="3102996"/>
            <a:ext cx="3509554" cy="1512510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rgbClr val="4171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400" b="1" dirty="0" smtClean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400" b="1" dirty="0">
                <a:solidFill>
                  <a:srgbClr val="4171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 QUẢ CỦA BIỆN PHÁP ĐÃ THỰC HIỆN</a:t>
            </a:r>
            <a:endParaRPr lang="en-US" sz="2400" b="1" dirty="0" smtClean="0">
              <a:solidFill>
                <a:srgbClr val="4171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7758936" y="2241505"/>
            <a:ext cx="404" cy="87890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551841" y="2284167"/>
            <a:ext cx="0" cy="80559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600159" y="1747539"/>
            <a:ext cx="0" cy="52791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525714" y="2275458"/>
            <a:ext cx="426900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217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1CEC62-98E0-476C-8723-6F595D1D43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B3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506141-8C84-48EA-B215-5C20B2ACE864}"/>
              </a:ext>
            </a:extLst>
          </p:cNvPr>
          <p:cNvSpPr/>
          <p:nvPr/>
        </p:nvSpPr>
        <p:spPr>
          <a:xfrm>
            <a:off x="390768" y="116657"/>
            <a:ext cx="11347939" cy="6471138"/>
          </a:xfrm>
          <a:prstGeom prst="rect">
            <a:avLst/>
          </a:prstGeom>
          <a:solidFill>
            <a:srgbClr val="36838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365126"/>
            <a:ext cx="10629900" cy="60309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24203" y="777081"/>
            <a:ext cx="5279568" cy="953040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NỘI DUNG CÁC BIỆN PHÁP TÁC GIẢ ĐÃ THỰC HIỆN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93174" y="3081048"/>
            <a:ext cx="3187337" cy="1597538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MỤC ĐÍCH CỦA BIỆN PHÁP</a:t>
            </a:r>
            <a:endParaRPr lang="en-US" sz="2400" b="1" dirty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hlinkClick r:id="rId3" action="ppaction://hlinksldjump"/>
          </p:cNvPr>
          <p:cNvSpPr/>
          <p:nvPr/>
        </p:nvSpPr>
        <p:spPr>
          <a:xfrm>
            <a:off x="6104709" y="3120414"/>
            <a:ext cx="3257006" cy="1512510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NỘI DUNG BIỆN PHÁP</a:t>
            </a:r>
            <a:endParaRPr lang="en-US" sz="2400" b="1" dirty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/>
          <p:cNvCxnSpPr>
            <a:endCxn id="12" idx="0"/>
          </p:cNvCxnSpPr>
          <p:nvPr/>
        </p:nvCxnSpPr>
        <p:spPr>
          <a:xfrm flipH="1">
            <a:off x="7733212" y="2241505"/>
            <a:ext cx="26127" cy="87890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543132" y="2275458"/>
            <a:ext cx="0" cy="80559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600159" y="1747539"/>
            <a:ext cx="0" cy="52791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525714" y="2275458"/>
            <a:ext cx="426900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683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1CEC62-98E0-476C-8723-6F595D1D43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B3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506141-8C84-48EA-B215-5C20B2ACE864}"/>
              </a:ext>
            </a:extLst>
          </p:cNvPr>
          <p:cNvSpPr/>
          <p:nvPr/>
        </p:nvSpPr>
        <p:spPr>
          <a:xfrm>
            <a:off x="390768" y="116657"/>
            <a:ext cx="11347939" cy="6471138"/>
          </a:xfrm>
          <a:prstGeom prst="rect">
            <a:avLst/>
          </a:prstGeom>
          <a:solidFill>
            <a:srgbClr val="36838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365126"/>
            <a:ext cx="10629900" cy="60309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568342" y="777081"/>
            <a:ext cx="4077786" cy="953040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MỤC ĐÍCH CỦA BIỆN PHÁP</a:t>
            </a:r>
            <a:endParaRPr lang="en-US" sz="2800" b="1" dirty="0" smtClean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36959" y="2863822"/>
            <a:ext cx="1380220" cy="3332166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học tập nhẹ nhàng, không áp lực</a:t>
            </a:r>
          </a:p>
          <a:p>
            <a:pPr algn="ctr"/>
            <a:endParaRPr lang="vi-VN" sz="2400" b="1" dirty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7667210" y="2128288"/>
            <a:ext cx="5046" cy="66716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050189" y="2156238"/>
            <a:ext cx="0" cy="68855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599611" y="1747539"/>
            <a:ext cx="548" cy="41470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002971" y="2162241"/>
            <a:ext cx="742841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270969" y="2874006"/>
            <a:ext cx="1507041" cy="3302955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 smtClean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pt-BR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 </a:t>
            </a:r>
            <a:r>
              <a:rPr lang="pt-BR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năng lực và kĩ năng thực hành </a:t>
            </a:r>
            <a:endParaRPr lang="pt-BR" sz="2400" b="1" dirty="0" smtClean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2400" b="1" dirty="0" smtClean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2400" b="1" dirty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48681" y="2841730"/>
            <a:ext cx="1550089" cy="3326031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chủ động, sáng </a:t>
            </a:r>
            <a:r>
              <a:rPr lang="pt-BR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</a:p>
          <a:p>
            <a:pPr algn="ctr"/>
            <a:endParaRPr lang="vi-VN" sz="2400" b="1" dirty="0" smtClean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2400" b="1" dirty="0" smtClean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2400" b="1" dirty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2400" b="1" dirty="0" smtClean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920266" y="2824312"/>
            <a:ext cx="1518337" cy="3319169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vận dụng kiến thức vào giải quyết các vấn đề thực </a:t>
            </a:r>
            <a:r>
              <a:rPr lang="pt-BR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</a:p>
          <a:p>
            <a:pPr algn="ctr"/>
            <a:endParaRPr lang="en-US" sz="2400" b="1" dirty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760099" y="2830395"/>
            <a:ext cx="1443329" cy="3313086"/>
          </a:xfrm>
          <a:prstGeom prst="rect">
            <a:avLst/>
          </a:prstGeom>
          <a:solidFill>
            <a:srgbClr val="FDFDFD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b="1" dirty="0" smtClean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BR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 </a:t>
            </a:r>
            <a:r>
              <a:rPr lang="pt-BR" sz="2400" b="1" dirty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nghiệp vụ công tác của bản </a:t>
            </a:r>
            <a:r>
              <a:rPr lang="pt-BR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vi-VN" sz="2400" b="1" dirty="0" smtClean="0">
                <a:solidFill>
                  <a:srgbClr val="368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GV</a:t>
            </a:r>
            <a:endParaRPr lang="en-US" sz="2400" b="1" dirty="0" smtClean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 smtClean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rgbClr val="368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3981482" y="2168245"/>
            <a:ext cx="18674" cy="67655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5806548" y="2143214"/>
            <a:ext cx="2821" cy="70158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9382242" y="2143214"/>
            <a:ext cx="18234" cy="66762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A picture containing diagram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713FAF93-0D49-4E5F-A21C-9F44433EEA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966" y="5084002"/>
            <a:ext cx="750704" cy="107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59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7318</TotalTime>
  <Words>2193</Words>
  <Application>Microsoft Office PowerPoint</Application>
  <PresentationFormat>Widescreen</PresentationFormat>
  <Paragraphs>483</Paragraphs>
  <Slides>40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Calibri Light</vt:lpstr>
      <vt:lpstr>Cambria</vt:lpstr>
      <vt:lpstr>Times New Roman</vt:lpstr>
      <vt:lpstr>UTM Davida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</vt:lpstr>
      <vt:lpstr>đ</vt:lpstr>
      <vt:lpstr>PowerPoint Presentation</vt:lpstr>
      <vt:lpstr>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</vt:lpstr>
      <vt:lpstr>đ</vt:lpstr>
      <vt:lpstr>đ</vt:lpstr>
      <vt:lpstr>đ</vt:lpstr>
      <vt:lpstr>đ</vt:lpstr>
      <vt:lpstr>đ</vt:lpstr>
      <vt:lpstr>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Diên</dc:creator>
  <cp:lastModifiedBy>Nguyễn Thị Diên</cp:lastModifiedBy>
  <cp:revision>148</cp:revision>
  <dcterms:created xsi:type="dcterms:W3CDTF">2024-12-24T08:03:29Z</dcterms:created>
  <dcterms:modified xsi:type="dcterms:W3CDTF">2025-01-19T14:01:29Z</dcterms:modified>
</cp:coreProperties>
</file>