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7" r:id="rId5"/>
    <p:sldMasterId id="2147483699" r:id="rId6"/>
    <p:sldMasterId id="2147483703" r:id="rId7"/>
    <p:sldMasterId id="2147483715" r:id="rId8"/>
    <p:sldMasterId id="2147483730" r:id="rId9"/>
    <p:sldMasterId id="2147483744" r:id="rId10"/>
    <p:sldMasterId id="2147483758" r:id="rId11"/>
    <p:sldMasterId id="2147483773" r:id="rId12"/>
    <p:sldMasterId id="2147483785" r:id="rId13"/>
  </p:sldMasterIdLst>
  <p:notesMasterIdLst>
    <p:notesMasterId r:id="rId15"/>
  </p:notesMasterIdLst>
  <p:sldIdLst>
    <p:sldId id="333" r:id="rId14"/>
    <p:sldId id="507" r:id="rId16"/>
    <p:sldId id="509" r:id="rId17"/>
    <p:sldId id="256" r:id="rId18"/>
    <p:sldId id="505" r:id="rId19"/>
    <p:sldId id="501" r:id="rId20"/>
    <p:sldId id="503" r:id="rId21"/>
    <p:sldId id="334" r:id="rId22"/>
    <p:sldId id="261" r:id="rId23"/>
    <p:sldId id="319" r:id="rId24"/>
    <p:sldId id="281" r:id="rId25"/>
    <p:sldId id="336" r:id="rId26"/>
    <p:sldId id="427" r:id="rId27"/>
    <p:sldId id="270" r:id="rId28"/>
    <p:sldId id="272" r:id="rId29"/>
    <p:sldId id="273" r:id="rId30"/>
    <p:sldId id="274" r:id="rId31"/>
    <p:sldId id="430" r:id="rId32"/>
    <p:sldId id="279" r:id="rId33"/>
    <p:sldId id="429" r:id="rId34"/>
    <p:sldId id="323" r:id="rId35"/>
    <p:sldId id="431" r:id="rId36"/>
    <p:sldId id="432" r:id="rId37"/>
    <p:sldId id="433" r:id="rId38"/>
    <p:sldId id="448" r:id="rId39"/>
    <p:sldId id="451" r:id="rId40"/>
    <p:sldId id="420" r:id="rId41"/>
    <p:sldId id="326" r:id="rId42"/>
    <p:sldId id="297" r:id="rId43"/>
    <p:sldId id="301" r:id="rId44"/>
    <p:sldId id="302" r:id="rId45"/>
    <p:sldId id="386" r:id="rId46"/>
    <p:sldId id="452" r:id="rId47"/>
    <p:sldId id="413" r:id="rId48"/>
    <p:sldId id="267" r:id="rId49"/>
    <p:sldId id="312" r:id="rId50"/>
    <p:sldId id="310" r:id="rId51"/>
    <p:sldId id="314" r:id="rId52"/>
    <p:sldId id="315" r:id="rId53"/>
    <p:sldId id="454" r:id="rId54"/>
    <p:sldId id="415" r:id="rId55"/>
    <p:sldId id="271" r:id="rId56"/>
    <p:sldId id="391" r:id="rId57"/>
    <p:sldId id="322" r:id="rId58"/>
    <p:sldId id="455" r:id="rId59"/>
    <p:sldId id="392" r:id="rId60"/>
    <p:sldId id="456" r:id="rId61"/>
    <p:sldId id="458" r:id="rId62"/>
    <p:sldId id="510" r:id="rId63"/>
    <p:sldId id="320" r:id="rId64"/>
    <p:sldId id="453" r:id="rId65"/>
    <p:sldId id="45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A06B895-C1B7-4B7D-B0CC-62FD0D2177AC}">
          <p14:sldIdLst>
            <p14:sldId id="333"/>
            <p14:sldId id="507"/>
            <p14:sldId id="509"/>
            <p14:sldId id="256"/>
            <p14:sldId id="505"/>
            <p14:sldId id="501"/>
            <p14:sldId id="503"/>
            <p14:sldId id="334"/>
            <p14:sldId id="261"/>
            <p14:sldId id="319"/>
            <p14:sldId id="281"/>
            <p14:sldId id="336"/>
            <p14:sldId id="427"/>
            <p14:sldId id="270"/>
            <p14:sldId id="272"/>
            <p14:sldId id="273"/>
            <p14:sldId id="274"/>
            <p14:sldId id="430"/>
            <p14:sldId id="279"/>
            <p14:sldId id="429"/>
            <p14:sldId id="323"/>
            <p14:sldId id="431"/>
          </p14:sldIdLst>
        </p14:section>
        <p14:section name="Untitled Section" id="{C886BE97-38BF-4FB2-A2E4-1CF6F999596B}">
          <p14:sldIdLst>
            <p14:sldId id="432"/>
            <p14:sldId id="433"/>
            <p14:sldId id="448"/>
            <p14:sldId id="451"/>
            <p14:sldId id="420"/>
            <p14:sldId id="326"/>
            <p14:sldId id="297"/>
            <p14:sldId id="301"/>
            <p14:sldId id="302"/>
            <p14:sldId id="386"/>
            <p14:sldId id="452"/>
            <p14:sldId id="413"/>
            <p14:sldId id="267"/>
            <p14:sldId id="312"/>
            <p14:sldId id="310"/>
            <p14:sldId id="314"/>
            <p14:sldId id="315"/>
            <p14:sldId id="454"/>
            <p14:sldId id="415"/>
            <p14:sldId id="271"/>
            <p14:sldId id="391"/>
            <p14:sldId id="322"/>
            <p14:sldId id="455"/>
            <p14:sldId id="392"/>
            <p14:sldId id="456"/>
            <p14:sldId id="458"/>
            <p14:sldId id="510"/>
            <p14:sldId id="320"/>
            <p14:sldId id="453"/>
            <p14:sldId id="45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52.xml"/><Relationship Id="rId65" Type="http://schemas.openxmlformats.org/officeDocument/2006/relationships/slide" Target="slides/slide51.xml"/><Relationship Id="rId64" Type="http://schemas.openxmlformats.org/officeDocument/2006/relationships/slide" Target="slides/slide50.xml"/><Relationship Id="rId63" Type="http://schemas.openxmlformats.org/officeDocument/2006/relationships/slide" Target="slides/slide49.xml"/><Relationship Id="rId62" Type="http://schemas.openxmlformats.org/officeDocument/2006/relationships/slide" Target="slides/slide48.xml"/><Relationship Id="rId61" Type="http://schemas.openxmlformats.org/officeDocument/2006/relationships/slide" Target="slides/slide47.xml"/><Relationship Id="rId60" Type="http://schemas.openxmlformats.org/officeDocument/2006/relationships/slide" Target="slides/slide46.xml"/><Relationship Id="rId6" Type="http://schemas.openxmlformats.org/officeDocument/2006/relationships/slideMaster" Target="slideMasters/slideMaster5.xml"/><Relationship Id="rId59" Type="http://schemas.openxmlformats.org/officeDocument/2006/relationships/slide" Target="slides/slide45.xml"/><Relationship Id="rId58" Type="http://schemas.openxmlformats.org/officeDocument/2006/relationships/slide" Target="slides/slide44.xml"/><Relationship Id="rId57" Type="http://schemas.openxmlformats.org/officeDocument/2006/relationships/slide" Target="slides/slide43.xml"/><Relationship Id="rId56" Type="http://schemas.openxmlformats.org/officeDocument/2006/relationships/slide" Target="slides/slide42.xml"/><Relationship Id="rId55" Type="http://schemas.openxmlformats.org/officeDocument/2006/relationships/slide" Target="slides/slide41.xml"/><Relationship Id="rId54" Type="http://schemas.openxmlformats.org/officeDocument/2006/relationships/slide" Target="slides/slide40.xml"/><Relationship Id="rId53" Type="http://schemas.openxmlformats.org/officeDocument/2006/relationships/slide" Target="slides/slide39.xml"/><Relationship Id="rId52" Type="http://schemas.openxmlformats.org/officeDocument/2006/relationships/slide" Target="slides/slide38.xml"/><Relationship Id="rId51" Type="http://schemas.openxmlformats.org/officeDocument/2006/relationships/slide" Target="slides/slide37.xml"/><Relationship Id="rId50" Type="http://schemas.openxmlformats.org/officeDocument/2006/relationships/slide" Target="slides/slide36.xml"/><Relationship Id="rId5" Type="http://schemas.openxmlformats.org/officeDocument/2006/relationships/slideMaster" Target="slideMasters/slideMaster4.xml"/><Relationship Id="rId49" Type="http://schemas.openxmlformats.org/officeDocument/2006/relationships/slide" Target="slides/slide35.xml"/><Relationship Id="rId48" Type="http://schemas.openxmlformats.org/officeDocument/2006/relationships/slide" Target="slides/slide34.xml"/><Relationship Id="rId47" Type="http://schemas.openxmlformats.org/officeDocument/2006/relationships/slide" Target="slides/slide33.xml"/><Relationship Id="rId46" Type="http://schemas.openxmlformats.org/officeDocument/2006/relationships/slide" Target="slides/slide32.xml"/><Relationship Id="rId45" Type="http://schemas.openxmlformats.org/officeDocument/2006/relationships/slide" Target="slides/slide31.xml"/><Relationship Id="rId44" Type="http://schemas.openxmlformats.org/officeDocument/2006/relationships/slide" Target="slides/slide30.xml"/><Relationship Id="rId43" Type="http://schemas.openxmlformats.org/officeDocument/2006/relationships/slide" Target="slides/slide29.xml"/><Relationship Id="rId42" Type="http://schemas.openxmlformats.org/officeDocument/2006/relationships/slide" Target="slides/slide28.xml"/><Relationship Id="rId41" Type="http://schemas.openxmlformats.org/officeDocument/2006/relationships/slide" Target="slides/slide27.xml"/><Relationship Id="rId40" Type="http://schemas.openxmlformats.org/officeDocument/2006/relationships/slide" Target="slides/slide26.xml"/><Relationship Id="rId4" Type="http://schemas.openxmlformats.org/officeDocument/2006/relationships/slideMaster" Target="slideMasters/slideMaster3.xml"/><Relationship Id="rId39" Type="http://schemas.openxmlformats.org/officeDocument/2006/relationships/slide" Target="slides/slide25.xml"/><Relationship Id="rId38" Type="http://schemas.openxmlformats.org/officeDocument/2006/relationships/slide" Target="slides/slide24.xml"/><Relationship Id="rId37" Type="http://schemas.openxmlformats.org/officeDocument/2006/relationships/slide" Target="slides/slide23.xml"/><Relationship Id="rId36" Type="http://schemas.openxmlformats.org/officeDocument/2006/relationships/slide" Target="slides/slide22.xml"/><Relationship Id="rId35" Type="http://schemas.openxmlformats.org/officeDocument/2006/relationships/slide" Target="slides/slide21.xml"/><Relationship Id="rId34" Type="http://schemas.openxmlformats.org/officeDocument/2006/relationships/slide" Target="slides/slide20.xml"/><Relationship Id="rId33" Type="http://schemas.openxmlformats.org/officeDocument/2006/relationships/slide" Target="slides/slide19.xml"/><Relationship Id="rId32" Type="http://schemas.openxmlformats.org/officeDocument/2006/relationships/slide" Target="slides/slide18.xml"/><Relationship Id="rId31" Type="http://schemas.openxmlformats.org/officeDocument/2006/relationships/slide" Target="slides/slide17.xml"/><Relationship Id="rId30" Type="http://schemas.openxmlformats.org/officeDocument/2006/relationships/slide" Target="slides/slide16.xml"/><Relationship Id="rId3" Type="http://schemas.openxmlformats.org/officeDocument/2006/relationships/slideMaster" Target="slideMasters/slideMaster2.xml"/><Relationship Id="rId29" Type="http://schemas.openxmlformats.org/officeDocument/2006/relationships/slide" Target="slides/slide15.xml"/><Relationship Id="rId28" Type="http://schemas.openxmlformats.org/officeDocument/2006/relationships/slide" Target="slides/slide14.xml"/><Relationship Id="rId27" Type="http://schemas.openxmlformats.org/officeDocument/2006/relationships/slide" Target="slides/slide13.xml"/><Relationship Id="rId26" Type="http://schemas.openxmlformats.org/officeDocument/2006/relationships/slide" Target="slides/slide12.xml"/><Relationship Id="rId25" Type="http://schemas.openxmlformats.org/officeDocument/2006/relationships/slide" Target="slides/slide11.xml"/><Relationship Id="rId24" Type="http://schemas.openxmlformats.org/officeDocument/2006/relationships/slide" Target="slides/slide10.xml"/><Relationship Id="rId23" Type="http://schemas.openxmlformats.org/officeDocument/2006/relationships/slide" Target="slides/slide9.xml"/><Relationship Id="rId22" Type="http://schemas.openxmlformats.org/officeDocument/2006/relationships/slide" Target="slides/slide8.xml"/><Relationship Id="rId21" Type="http://schemas.openxmlformats.org/officeDocument/2006/relationships/slide" Target="slides/slide7.xml"/><Relationship Id="rId20" Type="http://schemas.openxmlformats.org/officeDocument/2006/relationships/slide" Target="slides/slide6.xml"/><Relationship Id="rId2" Type="http://schemas.openxmlformats.org/officeDocument/2006/relationships/theme" Target="theme/theme1.xml"/><Relationship Id="rId19" Type="http://schemas.openxmlformats.org/officeDocument/2006/relationships/slide" Target="slides/slide5.xml"/><Relationship Id="rId18" Type="http://schemas.openxmlformats.org/officeDocument/2006/relationships/slide" Target="slides/slide4.xml"/><Relationship Id="rId17" Type="http://schemas.openxmlformats.org/officeDocument/2006/relationships/slide" Target="slides/slide3.xml"/><Relationship Id="rId16" Type="http://schemas.openxmlformats.org/officeDocument/2006/relationships/slide" Target="slides/slide2.xml"/><Relationship Id="rId15" Type="http://schemas.openxmlformats.org/officeDocument/2006/relationships/notesMaster" Target="notesMasters/notesMaster1.xml"/><Relationship Id="rId14" Type="http://schemas.openxmlformats.org/officeDocument/2006/relationships/slide" Target="slides/slide1.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31DCC-B2FB-4BBA-982E-90415C8A83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89123-CDB1-4EB2-A24F-5500EB56F42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anose="020F0502020204030204" pitchFamily="34" charset="0"/>
              </a:defRPr>
            </a:lvl1pPr>
            <a:lvl2pPr marL="742950" indent="-285750">
              <a:defRPr sz="1200">
                <a:solidFill>
                  <a:schemeClr val="tx1"/>
                </a:solidFill>
                <a:latin typeface="Calibri" panose="020F0502020204030204" pitchFamily="34" charset="0"/>
              </a:defRPr>
            </a:lvl2pPr>
            <a:lvl3pPr marL="1143000" indent="-228600">
              <a:defRPr sz="1200">
                <a:solidFill>
                  <a:schemeClr val="tx1"/>
                </a:solidFill>
                <a:latin typeface="Calibri" panose="020F0502020204030204" pitchFamily="34" charset="0"/>
              </a:defRPr>
            </a:lvl3pPr>
            <a:lvl4pPr marL="1600200" indent="-228600">
              <a:defRPr sz="1200">
                <a:solidFill>
                  <a:schemeClr val="tx1"/>
                </a:solidFill>
                <a:latin typeface="Calibri" panose="020F0502020204030204" pitchFamily="34" charset="0"/>
              </a:defRPr>
            </a:lvl4pPr>
            <a:lvl5pPr marL="2057400" indent="-228600">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F352BD9-5A2B-48B1-9B04-08DC8F53A98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3" name="Rectangle 2"/>
          <p:cNvSpPr>
            <a:spLocks noGrp="1" noRot="1" noChangeAspect="1" noChangeArrowheads="1" noTextEdit="1"/>
          </p:cNvSpPr>
          <p:nvPr>
            <p:ph type="sldImg"/>
          </p:nvPr>
        </p:nvSpPr>
        <p:spPr bwMode="auto">
          <a:xfrm>
            <a:off x="-17002125" y="-11796713"/>
            <a:ext cx="22204363" cy="12490451"/>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xfrm>
            <a:off x="685800" y="4343400"/>
            <a:ext cx="548322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199187" cy="3486150"/>
          </a:xfrm>
        </p:spPr>
      </p:sp>
      <p:sp>
        <p:nvSpPr>
          <p:cNvPr id="3" name="Notes Placeholder 2"/>
          <p:cNvSpPr>
            <a:spLocks noGrp="1"/>
          </p:cNvSpPr>
          <p:nvPr>
            <p:ph type="body" idx="1"/>
          </p:nvPr>
        </p:nvSpPr>
        <p:spPr/>
        <p:txBody>
          <a:bodyPr/>
          <a:lstStyle/>
          <a:p>
            <a:br>
              <a:rPr lang="vi-VN"/>
            </a:br>
            <a:endParaRPr lang="vi-VN"/>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EE63429A-9C8E-408E-8389-2D318E2133BA}" type="slidenum">
              <a:rPr kumimoji="0" lang="vi-VN" sz="1400" b="0" i="0" u="none" strike="noStrike" kern="0" cap="none" spc="0" normalizeH="0" baseline="0" noProof="0" smtClean="0">
                <a:ln>
                  <a:noFill/>
                </a:ln>
                <a:solidFill>
                  <a:srgbClr val="000000"/>
                </a:solidFill>
                <a:effectLst/>
                <a:uLnTx/>
                <a:uFillTx/>
                <a:latin typeface="Arial" panose="020B0604020202020204"/>
                <a:cs typeface="Arial" panose="020B0604020202020204"/>
                <a:sym typeface="Arial" panose="020B0604020202020204"/>
              </a:rPr>
            </a:fld>
            <a:endParaRPr kumimoji="0" lang="vi-VN"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0000" tIns="46800" rIns="90000" bIns="46800" anchor="t" anchorCtr="0">
            <a:noAutofit/>
          </a:bodyPr>
          <a:lstStyle/>
          <a:p>
            <a:pPr marL="0" lvl="0" indent="0" algn="l" rtl="0">
              <a:spcBef>
                <a:spcPts val="0"/>
              </a:spcBef>
              <a:spcAft>
                <a:spcPts val="0"/>
              </a:spcAft>
              <a:buNone/>
            </a:pPr>
          </a:p>
        </p:txBody>
      </p:sp>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E63429A-9C8E-408E-8389-2D318E2133B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4"/>
        <p:cNvGrpSpPr/>
        <p:nvPr/>
      </p:nvGrpSpPr>
      <p:grpSpPr>
        <a:xfrm>
          <a:off x="0" y="0"/>
          <a:ext cx="0" cy="0"/>
          <a:chOff x="0" y="0"/>
          <a:chExt cx="0" cy="0"/>
        </a:xfrm>
      </p:grpSpPr>
      <p:sp>
        <p:nvSpPr>
          <p:cNvPr id="285" name="Google Shape;28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p12:notes"/>
          <p:cNvSpPr txBox="1">
            <a:spLocks noGrp="1"/>
          </p:cNvSpPr>
          <p:nvPr>
            <p:ph type="body" idx="1"/>
          </p:nvPr>
        </p:nvSpPr>
        <p:spPr>
          <a:xfrm>
            <a:off x="685800" y="4343400"/>
            <a:ext cx="5486400" cy="4114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200" b="0" strike="noStrike">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87" name="Google Shape;287;p12:notes"/>
          <p:cNvSpPr/>
          <p:nvPr/>
        </p:nvSpPr>
        <p:spPr>
          <a:xfrm>
            <a:off x="3884760" y="8685360"/>
            <a:ext cx="2971800" cy="4572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sz="1200" b="0" i="0" u="none" strike="noStrike" kern="1200" cap="none" spc="0" normalizeH="0" baseline="0" noProof="0">
              <a:ln>
                <a:noFill/>
              </a:ln>
              <a:solidFill>
                <a:srgbClr val="00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5"/>
        <p:cNvGrpSpPr/>
        <p:nvPr/>
      </p:nvGrpSpPr>
      <p:grpSpPr>
        <a:xfrm>
          <a:off x="0" y="0"/>
          <a:ext cx="0" cy="0"/>
          <a:chOff x="0" y="0"/>
          <a:chExt cx="0" cy="0"/>
        </a:xfrm>
      </p:grpSpPr>
      <p:sp>
        <p:nvSpPr>
          <p:cNvPr id="326" name="Google Shape;326;p16:notes"/>
          <p:cNvSpPr txBox="1">
            <a:spLocks noGrp="1"/>
          </p:cNvSpPr>
          <p:nvPr>
            <p:ph type="body" idx="1"/>
          </p:nvPr>
        </p:nvSpPr>
        <p:spPr>
          <a:xfrm>
            <a:off x="685800" y="4343400"/>
            <a:ext cx="5486400" cy="4114800"/>
          </a:xfrm>
          <a:prstGeom prst="rect">
            <a:avLst/>
          </a:prstGeom>
        </p:spPr>
        <p:txBody>
          <a:bodyPr spcFirstLastPara="1" wrap="square" lIns="90000" tIns="46800" rIns="90000" bIns="46800" anchor="t" anchorCtr="0">
            <a:noAutofit/>
          </a:bodyPr>
          <a:lstStyle/>
          <a:p>
            <a:pPr marL="0" lvl="0" indent="0" algn="l" rtl="0">
              <a:spcBef>
                <a:spcPts val="0"/>
              </a:spcBef>
              <a:spcAft>
                <a:spcPts val="0"/>
              </a:spcAft>
              <a:buNone/>
            </a:pPr>
          </a:p>
        </p:txBody>
      </p:sp>
      <p:sp>
        <p:nvSpPr>
          <p:cNvPr id="327" name="Google Shape;32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a:xfrm>
            <a:off x="381000" y="695325"/>
            <a:ext cx="6096000" cy="3429000"/>
          </a:xfrm>
          <a:solidFill>
            <a:srgbClr val="FFFFFF"/>
          </a:solidFill>
        </p:spPr>
      </p:sp>
      <p:sp>
        <p:nvSpPr>
          <p:cNvPr id="29699"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Unicode MS" panose="020B0604020202020204" pitchFamily="34" charset="-128"/>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CBB4BB66-3105-4831-A833-B82AB083F85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1F835E3C-B26C-4AD1-B705-43953B6B3B2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19ED9BB-C5C2-4D0B-BADC-05C391420FE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19ED9BB-C5C2-4D0B-BADC-05C391420FE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9ED9BB-C5C2-4D0B-BADC-05C391420FE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19ED9BB-C5C2-4D0B-BADC-05C391420FE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19ED9BB-C5C2-4D0B-BADC-05C391420FE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7BEA6A-7083-41CE-B6AF-18CD83095C55}" type="slidenum">
              <a:rPr lang="en-US" smtClean="0"/>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4" name="Google Shape;94;p14"/>
          <p:cNvSpPr/>
          <p:nvPr/>
        </p:nvSpPr>
        <p:spPr>
          <a:xfrm rot="10800000">
            <a:off x="7435514" y="3904278"/>
            <a:ext cx="4766397" cy="296863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14"/>
          <p:cNvSpPr/>
          <p:nvPr/>
        </p:nvSpPr>
        <p:spPr>
          <a:xfrm rot="10800000">
            <a:off x="7564397" y="4010423"/>
            <a:ext cx="4664871" cy="290347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14"/>
          <p:cNvSpPr/>
          <p:nvPr/>
        </p:nvSpPr>
        <p:spPr>
          <a:xfrm>
            <a:off x="419772" y="269438"/>
            <a:ext cx="3634857" cy="3634857"/>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14"/>
          <p:cNvSpPr txBox="1">
            <a:spLocks noGrp="1"/>
          </p:cNvSpPr>
          <p:nvPr>
            <p:ph type="title"/>
          </p:nvPr>
        </p:nvSpPr>
        <p:spPr>
          <a:xfrm>
            <a:off x="4571400" y="5080467"/>
            <a:ext cx="3048000" cy="59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p:txBody>
      </p:sp>
      <p:sp>
        <p:nvSpPr>
          <p:cNvPr id="98" name="Google Shape;98;p14"/>
          <p:cNvSpPr txBox="1">
            <a:spLocks noGrp="1"/>
          </p:cNvSpPr>
          <p:nvPr>
            <p:ph type="subTitle" idx="1"/>
          </p:nvPr>
        </p:nvSpPr>
        <p:spPr>
          <a:xfrm>
            <a:off x="2832600" y="1968233"/>
            <a:ext cx="6522800" cy="264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evice mockup">
  <p:cSld name="Device mockup">
    <p:spTree>
      <p:nvGrpSpPr>
        <p:cNvPr id="1" name="Shape 177"/>
        <p:cNvGrpSpPr/>
        <p:nvPr/>
      </p:nvGrpSpPr>
      <p:grpSpPr>
        <a:xfrm>
          <a:off x="0" y="0"/>
          <a:ext cx="0" cy="0"/>
          <a:chOff x="0" y="0"/>
          <a:chExt cx="0" cy="0"/>
        </a:xfrm>
      </p:grpSpPr>
      <p:sp>
        <p:nvSpPr>
          <p:cNvPr id="178" name="Google Shape;178;p21"/>
          <p:cNvSpPr/>
          <p:nvPr/>
        </p:nvSpPr>
        <p:spPr>
          <a:xfrm rot="10800000">
            <a:off x="11" y="-29"/>
            <a:ext cx="7861991" cy="4139313"/>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1"/>
          <p:cNvSpPr txBox="1">
            <a:spLocks noGrp="1"/>
          </p:cNvSpPr>
          <p:nvPr>
            <p:ph type="title"/>
          </p:nvPr>
        </p:nvSpPr>
        <p:spPr>
          <a:xfrm>
            <a:off x="7498267" y="1782967"/>
            <a:ext cx="3742800" cy="13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0" name="Google Shape;180;p21"/>
          <p:cNvSpPr txBox="1">
            <a:spLocks noGrp="1"/>
          </p:cNvSpPr>
          <p:nvPr>
            <p:ph type="subTitle" idx="1"/>
          </p:nvPr>
        </p:nvSpPr>
        <p:spPr>
          <a:xfrm>
            <a:off x="7498267" y="3172993"/>
            <a:ext cx="3742800" cy="1621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181" name="Google Shape;181;p21"/>
          <p:cNvSpPr/>
          <p:nvPr/>
        </p:nvSpPr>
        <p:spPr>
          <a:xfrm rot="10800000">
            <a:off x="8768808" y="4741393"/>
            <a:ext cx="3440712" cy="214292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21"/>
          <p:cNvSpPr/>
          <p:nvPr/>
        </p:nvSpPr>
        <p:spPr>
          <a:xfrm rot="10800000">
            <a:off x="8861910" y="4818024"/>
            <a:ext cx="3367357" cy="209587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07DC694F-65D1-4521-80E8-5127D5539F09}" type="slidenum">
              <a:rPr lang="en-US" altLang="en-US"/>
            </a:fld>
            <a:endParaRPr lang="en-US"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30CE628-4AB6-40E7-9AD6-EC8DF4F817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A958F40-FE36-4A85-B61D-4FE3EDEC4AF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30CE628-4AB6-40E7-9AD6-EC8DF4F8171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30CE628-4AB6-40E7-9AD6-EC8DF4F8171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CE628-4AB6-40E7-9AD6-EC8DF4F8171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0CE628-4AB6-40E7-9AD6-EC8DF4F817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0CE628-4AB6-40E7-9AD6-EC8DF4F817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9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sz="1800"/>
            </a:lvl1pPr>
          </a:lstStyle>
          <a:p>
            <a:pPr>
              <a:defRPr/>
            </a:pPr>
            <a:endParaRPr lang="en-US"/>
          </a:p>
        </p:txBody>
      </p:sp>
      <p:sp>
        <p:nvSpPr>
          <p:cNvPr id="5" name="Rectangle 5"/>
          <p:cNvSpPr>
            <a:spLocks noGrp="1" noChangeArrowheads="1"/>
          </p:cNvSpPr>
          <p:nvPr>
            <p:ph type="ftr" sz="quarter" idx="11"/>
          </p:nvPr>
        </p:nvSpPr>
        <p:spPr/>
        <p:txBody>
          <a:bodyPr/>
          <a:lstStyle>
            <a:lvl1pPr>
              <a:defRPr sz="1800"/>
            </a:lvl1pPr>
          </a:lstStyle>
          <a:p>
            <a:pPr>
              <a:defRPr/>
            </a:pPr>
            <a:endParaRPr lang="en-US"/>
          </a:p>
        </p:txBody>
      </p:sp>
      <p:sp>
        <p:nvSpPr>
          <p:cNvPr id="6" name="Rectangle 6"/>
          <p:cNvSpPr>
            <a:spLocks noGrp="1" noChangeArrowheads="1"/>
          </p:cNvSpPr>
          <p:nvPr>
            <p:ph type="sldNum" sz="quarter" idx="12"/>
          </p:nvPr>
        </p:nvSpPr>
        <p:spPr/>
        <p:txBody>
          <a:bodyPr/>
          <a:lstStyle>
            <a:lvl1pPr>
              <a:defRPr sz="1800"/>
            </a:lvl1pPr>
          </a:lstStyle>
          <a:p>
            <a:fld id="{0CEC0277-C0CB-4D89-A3B9-7794B055CE6F}" type="slidenum">
              <a:rPr lang="en-US" altLang="en-US"/>
            </a:fld>
            <a:endParaRPr lang="en-US" alt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sz="1800"/>
            </a:lvl1pPr>
          </a:lstStyle>
          <a:p>
            <a:pPr>
              <a:defRPr/>
            </a:pPr>
            <a:endParaRPr lang="en-US"/>
          </a:p>
        </p:txBody>
      </p:sp>
      <p:sp>
        <p:nvSpPr>
          <p:cNvPr id="5" name="Rectangle 5"/>
          <p:cNvSpPr>
            <a:spLocks noGrp="1" noChangeArrowheads="1"/>
          </p:cNvSpPr>
          <p:nvPr>
            <p:ph type="ftr" sz="quarter" idx="11"/>
          </p:nvPr>
        </p:nvSpPr>
        <p:spPr/>
        <p:txBody>
          <a:bodyPr/>
          <a:lstStyle>
            <a:lvl1pPr>
              <a:defRPr sz="1800"/>
            </a:lvl1pPr>
          </a:lstStyle>
          <a:p>
            <a:pPr>
              <a:defRPr/>
            </a:pPr>
            <a:endParaRPr lang="en-US"/>
          </a:p>
        </p:txBody>
      </p:sp>
      <p:sp>
        <p:nvSpPr>
          <p:cNvPr id="6" name="Rectangle 6"/>
          <p:cNvSpPr>
            <a:spLocks noGrp="1" noChangeArrowheads="1"/>
          </p:cNvSpPr>
          <p:nvPr>
            <p:ph type="sldNum" sz="quarter" idx="12"/>
          </p:nvPr>
        </p:nvSpPr>
        <p:spPr/>
        <p:txBody>
          <a:bodyPr/>
          <a:lstStyle>
            <a:lvl1pPr>
              <a:defRPr sz="1800"/>
            </a:lvl1pPr>
          </a:lstStyle>
          <a:p>
            <a:fld id="{FF8F5530-1643-42B2-A528-AE4E5518A3EC}" type="slidenum">
              <a:rPr lang="en-US" altLang="en-US"/>
            </a:fld>
            <a:endParaRPr lang="en-US" alt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7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sz="1800"/>
            </a:lvl1pPr>
          </a:lstStyle>
          <a:p>
            <a:pPr>
              <a:defRPr/>
            </a:pPr>
            <a:endParaRPr lang="en-US"/>
          </a:p>
        </p:txBody>
      </p:sp>
      <p:sp>
        <p:nvSpPr>
          <p:cNvPr id="5" name="Rectangle 5"/>
          <p:cNvSpPr>
            <a:spLocks noGrp="1" noChangeArrowheads="1"/>
          </p:cNvSpPr>
          <p:nvPr>
            <p:ph type="ftr" sz="quarter" idx="11"/>
          </p:nvPr>
        </p:nvSpPr>
        <p:spPr/>
        <p:txBody>
          <a:bodyPr/>
          <a:lstStyle>
            <a:lvl1pPr>
              <a:defRPr sz="1800"/>
            </a:lvl1pPr>
          </a:lstStyle>
          <a:p>
            <a:pPr>
              <a:defRPr/>
            </a:pPr>
            <a:endParaRPr lang="en-US"/>
          </a:p>
        </p:txBody>
      </p:sp>
      <p:sp>
        <p:nvSpPr>
          <p:cNvPr id="6" name="Rectangle 6"/>
          <p:cNvSpPr>
            <a:spLocks noGrp="1" noChangeArrowheads="1"/>
          </p:cNvSpPr>
          <p:nvPr>
            <p:ph type="sldNum" sz="quarter" idx="12"/>
          </p:nvPr>
        </p:nvSpPr>
        <p:spPr/>
        <p:txBody>
          <a:bodyPr/>
          <a:lstStyle>
            <a:lvl1pPr>
              <a:defRPr sz="1800"/>
            </a:lvl1pPr>
          </a:lstStyle>
          <a:p>
            <a:fld id="{4E731D87-781F-494D-A24A-57150E98FEEB}" type="slidenum">
              <a:rPr lang="en-US" altLang="en-US"/>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9A958F40-FE36-4A85-B61D-4FE3EDEC4AF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noChangeArrowheads="1"/>
          </p:cNvSpPr>
          <p:nvPr>
            <p:ph type="dt" sz="half" idx="10"/>
          </p:nvPr>
        </p:nvSpPr>
        <p:spPr/>
        <p:txBody>
          <a:bodyPr/>
          <a:lstStyle>
            <a:lvl1pPr>
              <a:defRPr sz="1800"/>
            </a:lvl1pPr>
          </a:lstStyle>
          <a:p>
            <a:pPr>
              <a:defRPr/>
            </a:pPr>
            <a:endParaRPr lang="en-US"/>
          </a:p>
        </p:txBody>
      </p:sp>
      <p:sp>
        <p:nvSpPr>
          <p:cNvPr id="6" name="Footer Placeholder 5"/>
          <p:cNvSpPr>
            <a:spLocks noGrp="1" noChangeArrowheads="1"/>
          </p:cNvSpPr>
          <p:nvPr>
            <p:ph type="ftr" sz="quarter" idx="11"/>
          </p:nvPr>
        </p:nvSpPr>
        <p:spPr/>
        <p:txBody>
          <a:bodyPr/>
          <a:lstStyle>
            <a:lvl1pPr>
              <a:defRPr sz="180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z="1800"/>
            </a:lvl1pPr>
          </a:lstStyle>
          <a:p>
            <a:fld id="{B9628D9C-4474-4A54-BE07-EA6138591E35}" type="slidenum">
              <a:rPr lang="en-US" altLang="en-US"/>
            </a:fld>
            <a:endParaRPr lang="en-US" alt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48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48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sz="1800"/>
            </a:lvl1pPr>
          </a:lstStyle>
          <a:p>
            <a:pPr>
              <a:defRPr/>
            </a:pPr>
            <a:endParaRPr lang="en-US"/>
          </a:p>
        </p:txBody>
      </p:sp>
      <p:sp>
        <p:nvSpPr>
          <p:cNvPr id="8" name="Rectangle 5"/>
          <p:cNvSpPr>
            <a:spLocks noGrp="1" noChangeArrowheads="1"/>
          </p:cNvSpPr>
          <p:nvPr>
            <p:ph type="ftr" sz="quarter" idx="11"/>
          </p:nvPr>
        </p:nvSpPr>
        <p:spPr/>
        <p:txBody>
          <a:bodyPr/>
          <a:lstStyle>
            <a:lvl1pPr>
              <a:defRPr sz="1800"/>
            </a:lvl1pPr>
          </a:lstStyle>
          <a:p>
            <a:pPr>
              <a:defRPr/>
            </a:pPr>
            <a:endParaRPr lang="en-US"/>
          </a:p>
        </p:txBody>
      </p:sp>
      <p:sp>
        <p:nvSpPr>
          <p:cNvPr id="9" name="Rectangle 6"/>
          <p:cNvSpPr>
            <a:spLocks noGrp="1" noChangeArrowheads="1"/>
          </p:cNvSpPr>
          <p:nvPr>
            <p:ph type="sldNum" sz="quarter" idx="12"/>
          </p:nvPr>
        </p:nvSpPr>
        <p:spPr/>
        <p:txBody>
          <a:bodyPr/>
          <a:lstStyle>
            <a:lvl1pPr>
              <a:defRPr sz="1800"/>
            </a:lvl1pPr>
          </a:lstStyle>
          <a:p>
            <a:fld id="{D0F8480E-2B90-4CD4-954D-3AE2152938CF}" type="slidenum">
              <a:rPr lang="en-US" altLang="en-US"/>
            </a:fld>
            <a:endParaRPr lang="en-US" alt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sz="1800"/>
            </a:lvl1pPr>
          </a:lstStyle>
          <a:p>
            <a:pPr>
              <a:defRPr/>
            </a:pPr>
            <a:endParaRPr lang="en-US"/>
          </a:p>
        </p:txBody>
      </p:sp>
      <p:sp>
        <p:nvSpPr>
          <p:cNvPr id="4" name="Rectangle 5"/>
          <p:cNvSpPr>
            <a:spLocks noGrp="1" noChangeArrowheads="1"/>
          </p:cNvSpPr>
          <p:nvPr>
            <p:ph type="ftr" sz="quarter" idx="11"/>
          </p:nvPr>
        </p:nvSpPr>
        <p:spPr/>
        <p:txBody>
          <a:bodyPr/>
          <a:lstStyle>
            <a:lvl1pPr>
              <a:defRPr sz="1800"/>
            </a:lvl1pPr>
          </a:lstStyle>
          <a:p>
            <a:pPr>
              <a:defRPr/>
            </a:pPr>
            <a:endParaRPr lang="en-US"/>
          </a:p>
        </p:txBody>
      </p:sp>
      <p:sp>
        <p:nvSpPr>
          <p:cNvPr id="5" name="Rectangle 6"/>
          <p:cNvSpPr>
            <a:spLocks noGrp="1" noChangeArrowheads="1"/>
          </p:cNvSpPr>
          <p:nvPr>
            <p:ph type="sldNum" sz="quarter" idx="12"/>
          </p:nvPr>
        </p:nvSpPr>
        <p:spPr/>
        <p:txBody>
          <a:bodyPr/>
          <a:lstStyle>
            <a:lvl1pPr>
              <a:defRPr sz="1800"/>
            </a:lvl1pPr>
          </a:lstStyle>
          <a:p>
            <a:fld id="{FD9A8E90-4ADE-4353-A41E-B65F6B7A1574}" type="slidenum">
              <a:rPr lang="en-US" altLang="en-US"/>
            </a:fld>
            <a:endParaRPr lang="en-US" alt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lvl1pPr>
          </a:lstStyle>
          <a:p>
            <a:pPr>
              <a:defRPr/>
            </a:pPr>
            <a:endParaRPr lang="en-US"/>
          </a:p>
        </p:txBody>
      </p:sp>
      <p:sp>
        <p:nvSpPr>
          <p:cNvPr id="3" name="Rectangle 5"/>
          <p:cNvSpPr>
            <a:spLocks noGrp="1" noChangeArrowheads="1"/>
          </p:cNvSpPr>
          <p:nvPr>
            <p:ph type="ftr" sz="quarter" idx="11"/>
          </p:nvPr>
        </p:nvSpPr>
        <p:spPr/>
        <p:txBody>
          <a:bodyPr/>
          <a:lstStyle>
            <a:lvl1pPr>
              <a:defRPr sz="1800"/>
            </a:lvl1pPr>
          </a:lstStyle>
          <a:p>
            <a:pPr>
              <a:defRPr/>
            </a:pPr>
            <a:endParaRPr lang="en-US"/>
          </a:p>
        </p:txBody>
      </p:sp>
      <p:sp>
        <p:nvSpPr>
          <p:cNvPr id="4" name="Rectangle 6"/>
          <p:cNvSpPr>
            <a:spLocks noGrp="1" noChangeArrowheads="1"/>
          </p:cNvSpPr>
          <p:nvPr>
            <p:ph type="sldNum" sz="quarter" idx="12"/>
          </p:nvPr>
        </p:nvSpPr>
        <p:spPr/>
        <p:txBody>
          <a:bodyPr/>
          <a:lstStyle>
            <a:lvl1pPr>
              <a:defRPr sz="1800"/>
            </a:lvl1pPr>
          </a:lstStyle>
          <a:p>
            <a:fld id="{CB8CE235-F73C-4160-B457-BCBC8717B847}" type="slidenum">
              <a:rPr lang="en-US" altLang="en-US"/>
            </a:fld>
            <a:endParaRPr lang="en-US" alt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noChangeArrowheads="1"/>
          </p:cNvSpPr>
          <p:nvPr>
            <p:ph type="dt" sz="half" idx="10"/>
          </p:nvPr>
        </p:nvSpPr>
        <p:spPr/>
        <p:txBody>
          <a:bodyPr/>
          <a:lstStyle>
            <a:lvl1pPr>
              <a:defRPr sz="1800"/>
            </a:lvl1pPr>
          </a:lstStyle>
          <a:p>
            <a:pPr>
              <a:defRPr/>
            </a:pPr>
            <a:endParaRPr lang="en-US"/>
          </a:p>
        </p:txBody>
      </p:sp>
      <p:sp>
        <p:nvSpPr>
          <p:cNvPr id="6" name="Footer Placeholder 5"/>
          <p:cNvSpPr>
            <a:spLocks noGrp="1" noChangeArrowheads="1"/>
          </p:cNvSpPr>
          <p:nvPr>
            <p:ph type="ftr" sz="quarter" idx="11"/>
          </p:nvPr>
        </p:nvSpPr>
        <p:spPr/>
        <p:txBody>
          <a:bodyPr/>
          <a:lstStyle>
            <a:lvl1pPr>
              <a:defRPr sz="180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z="1800"/>
            </a:lvl1pPr>
          </a:lstStyle>
          <a:p>
            <a:fld id="{32570856-0F8E-407A-B35D-1BDE1555DC0A}" type="slidenum">
              <a:rPr lang="en-US" altLang="en-US"/>
            </a:fld>
            <a:endParaRPr lang="en-US" alt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noChangeArrowheads="1"/>
          </p:cNvSpPr>
          <p:nvPr>
            <p:ph type="dt" sz="half" idx="10"/>
          </p:nvPr>
        </p:nvSpPr>
        <p:spPr/>
        <p:txBody>
          <a:bodyPr/>
          <a:lstStyle>
            <a:lvl1pPr>
              <a:defRPr sz="1800"/>
            </a:lvl1pPr>
          </a:lstStyle>
          <a:p>
            <a:pPr>
              <a:defRPr/>
            </a:pPr>
            <a:endParaRPr lang="en-US"/>
          </a:p>
        </p:txBody>
      </p:sp>
      <p:sp>
        <p:nvSpPr>
          <p:cNvPr id="6" name="Footer Placeholder 5"/>
          <p:cNvSpPr>
            <a:spLocks noGrp="1" noChangeArrowheads="1"/>
          </p:cNvSpPr>
          <p:nvPr>
            <p:ph type="ftr" sz="quarter" idx="11"/>
          </p:nvPr>
        </p:nvSpPr>
        <p:spPr/>
        <p:txBody>
          <a:bodyPr/>
          <a:lstStyle>
            <a:lvl1pPr>
              <a:defRPr sz="1800"/>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sz="1800"/>
            </a:lvl1pPr>
          </a:lstStyle>
          <a:p>
            <a:fld id="{01D4CC27-C816-40BC-98D8-5F087828B227}" type="slidenum">
              <a:rPr lang="en-US" altLang="en-US"/>
            </a:fld>
            <a:endParaRPr lang="en-US" alt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sz="1800"/>
            </a:lvl1pPr>
          </a:lstStyle>
          <a:p>
            <a:pPr>
              <a:defRPr/>
            </a:pPr>
            <a:endParaRPr lang="en-US"/>
          </a:p>
        </p:txBody>
      </p:sp>
      <p:sp>
        <p:nvSpPr>
          <p:cNvPr id="5" name="Rectangle 5"/>
          <p:cNvSpPr>
            <a:spLocks noGrp="1" noChangeArrowheads="1"/>
          </p:cNvSpPr>
          <p:nvPr>
            <p:ph type="ftr" sz="quarter" idx="11"/>
          </p:nvPr>
        </p:nvSpPr>
        <p:spPr/>
        <p:txBody>
          <a:bodyPr/>
          <a:lstStyle>
            <a:lvl1pPr>
              <a:defRPr sz="1800"/>
            </a:lvl1pPr>
          </a:lstStyle>
          <a:p>
            <a:pPr>
              <a:defRPr/>
            </a:pPr>
            <a:endParaRPr lang="en-US"/>
          </a:p>
        </p:txBody>
      </p:sp>
      <p:sp>
        <p:nvSpPr>
          <p:cNvPr id="6" name="Rectangle 6"/>
          <p:cNvSpPr>
            <a:spLocks noGrp="1" noChangeArrowheads="1"/>
          </p:cNvSpPr>
          <p:nvPr>
            <p:ph type="sldNum" sz="quarter" idx="12"/>
          </p:nvPr>
        </p:nvSpPr>
        <p:spPr/>
        <p:txBody>
          <a:bodyPr/>
          <a:lstStyle>
            <a:lvl1pPr>
              <a:defRPr sz="1800"/>
            </a:lvl1pPr>
          </a:lstStyle>
          <a:p>
            <a:fld id="{4871BE01-7FF2-4177-A4A2-EAFF511A8957}" type="slidenum">
              <a:rPr lang="en-US" altLang="en-US"/>
            </a:fld>
            <a:endParaRPr lang="en-US" alt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sz="1800"/>
            </a:lvl1pPr>
          </a:lstStyle>
          <a:p>
            <a:pPr>
              <a:defRPr/>
            </a:pPr>
            <a:endParaRPr lang="en-US"/>
          </a:p>
        </p:txBody>
      </p:sp>
      <p:sp>
        <p:nvSpPr>
          <p:cNvPr id="5" name="Rectangle 5"/>
          <p:cNvSpPr>
            <a:spLocks noGrp="1" noChangeArrowheads="1"/>
          </p:cNvSpPr>
          <p:nvPr>
            <p:ph type="ftr" sz="quarter" idx="11"/>
          </p:nvPr>
        </p:nvSpPr>
        <p:spPr/>
        <p:txBody>
          <a:bodyPr/>
          <a:lstStyle>
            <a:lvl1pPr>
              <a:defRPr sz="1800"/>
            </a:lvl1pPr>
          </a:lstStyle>
          <a:p>
            <a:pPr>
              <a:defRPr/>
            </a:pPr>
            <a:endParaRPr lang="en-US"/>
          </a:p>
        </p:txBody>
      </p:sp>
      <p:sp>
        <p:nvSpPr>
          <p:cNvPr id="6" name="Rectangle 6"/>
          <p:cNvSpPr>
            <a:spLocks noGrp="1" noChangeArrowheads="1"/>
          </p:cNvSpPr>
          <p:nvPr>
            <p:ph type="sldNum" sz="quarter" idx="12"/>
          </p:nvPr>
        </p:nvSpPr>
        <p:spPr/>
        <p:txBody>
          <a:bodyPr/>
          <a:lstStyle>
            <a:lvl1pPr>
              <a:defRPr sz="1800"/>
            </a:lvl1pPr>
          </a:lstStyle>
          <a:p>
            <a:fld id="{B1609929-61EF-4199-959D-9F33B442E8FA}" type="slidenum">
              <a:rPr lang="en-US" altLang="en-US"/>
            </a:fld>
            <a:endParaRPr lang="en-US" alt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sz="1800"/>
            </a:lvl1pPr>
          </a:lstStyle>
          <a:p>
            <a:pPr>
              <a:defRPr/>
            </a:pPr>
            <a:endParaRPr lang="en-US"/>
          </a:p>
        </p:txBody>
      </p:sp>
      <p:sp>
        <p:nvSpPr>
          <p:cNvPr id="4" name="Rectangle 5"/>
          <p:cNvSpPr>
            <a:spLocks noGrp="1" noChangeArrowheads="1"/>
          </p:cNvSpPr>
          <p:nvPr>
            <p:ph type="ftr" sz="quarter" idx="11"/>
          </p:nvPr>
        </p:nvSpPr>
        <p:spPr/>
        <p:txBody>
          <a:bodyPr/>
          <a:lstStyle>
            <a:lvl1pPr>
              <a:defRPr sz="1800"/>
            </a:lvl1pPr>
          </a:lstStyle>
          <a:p>
            <a:pPr>
              <a:defRPr/>
            </a:pPr>
            <a:endParaRPr lang="en-US"/>
          </a:p>
        </p:txBody>
      </p:sp>
      <p:sp>
        <p:nvSpPr>
          <p:cNvPr id="5" name="Rectangle 6"/>
          <p:cNvSpPr>
            <a:spLocks noGrp="1" noChangeArrowheads="1"/>
          </p:cNvSpPr>
          <p:nvPr>
            <p:ph type="sldNum" sz="quarter" idx="12"/>
          </p:nvPr>
        </p:nvSpPr>
        <p:spPr/>
        <p:txBody>
          <a:bodyPr/>
          <a:lstStyle>
            <a:lvl1pPr>
              <a:defRPr sz="1800"/>
            </a:lvl1pPr>
          </a:lstStyle>
          <a:p>
            <a:fld id="{64FF39E6-EDD3-4A4E-BABF-6AC6FFA7E9BB}" type="slidenum">
              <a:rPr lang="en-US" altLang="en-US"/>
            </a:fld>
            <a:endParaRPr lang="en-US"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A958F40-FE36-4A85-B61D-4FE3EDEC4AF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9A958F40-FE36-4A85-B61D-4FE3EDEC4AF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9A958F40-FE36-4A85-B61D-4FE3EDEC4AFF}"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A958F40-FE36-4A85-B61D-4FE3EDEC4AFF}"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58F40-FE36-4A85-B61D-4FE3EDEC4AFF}"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A958F40-FE36-4A85-B61D-4FE3EDEC4AF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A958F40-FE36-4A85-B61D-4FE3EDEC4AFF}"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9A958F40-FE36-4A85-B61D-4FE3EDEC4AF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9A958F40-FE36-4A85-B61D-4FE3EDEC4AFF}"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7E53267B-4687-4B0C-B13D-72587F018838}" type="slidenum">
              <a:rPr lang="vi-VN" smtClean="0"/>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30CE628-4AB6-40E7-9AD6-EC8DF4F81718}"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33"/>
            <a:ext cx="2534828" cy="1049481"/>
          </a:xfrm>
          <a:prstGeom prst="rect">
            <a:avLst/>
          </a:prstGeom>
        </p:spPr>
      </p:pic>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C4529E94-7428-4912-80A8-95F7FFB304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4529E94-7428-4912-80A8-95F7FFB304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4529E94-7428-4912-80A8-95F7FFB304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30CE628-4AB6-40E7-9AD6-EC8DF4F817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C4529E94-7428-4912-80A8-95F7FFB304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C4529E94-7428-4912-80A8-95F7FFB304C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4529E94-7428-4912-80A8-95F7FFB304C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529E94-7428-4912-80A8-95F7FFB304C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4529E94-7428-4912-80A8-95F7FFB304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4529E94-7428-4912-80A8-95F7FFB304C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4529E94-7428-4912-80A8-95F7FFB304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C4529E94-7428-4912-80A8-95F7FFB304C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5896C-0E52-4BF4-A0C8-E1E9C5D9B8EF}" type="slidenum">
              <a:rPr lang="en-US" smtClean="0"/>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matchingName="Two Content">
  <p:cSld name="Two Content">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685800" y="609600"/>
            <a:ext cx="10131425" cy="145573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7"/>
          <p:cNvSpPr txBox="1">
            <a:spLocks noGrp="1"/>
          </p:cNvSpPr>
          <p:nvPr>
            <p:ph type="body" idx="1"/>
          </p:nvPr>
        </p:nvSpPr>
        <p:spPr>
          <a:xfrm>
            <a:off x="685802" y="2142067"/>
            <a:ext cx="4995334" cy="3649134"/>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p:txBody>
      </p:sp>
      <p:sp>
        <p:nvSpPr>
          <p:cNvPr id="45" name="Google Shape;45;p27"/>
          <p:cNvSpPr txBox="1">
            <a:spLocks noGrp="1"/>
          </p:cNvSpPr>
          <p:nvPr>
            <p:ph type="body" idx="2"/>
          </p:nvPr>
        </p:nvSpPr>
        <p:spPr>
          <a:xfrm>
            <a:off x="5821895" y="2142067"/>
            <a:ext cx="4995332" cy="3649133"/>
          </a:xfrm>
          <a:prstGeom prst="rect">
            <a:avLst/>
          </a:prstGeom>
          <a:noFill/>
          <a:ln>
            <a:noFill/>
          </a:ln>
        </p:spPr>
        <p:txBody>
          <a:bodyPr spcFirstLastPara="1" wrap="square" lIns="91425" tIns="45700" rIns="91425" bIns="45700" anchor="ctr" anchorCtr="0">
            <a:normAutofit/>
          </a:bodyPr>
          <a:lstStyle>
            <a:lvl1pPr marL="457200" lvl="0" indent="-342900" algn="l">
              <a:spcBef>
                <a:spcPts val="0"/>
              </a:spcBef>
              <a:spcAft>
                <a:spcPts val="0"/>
              </a:spcAft>
              <a:buSzPts val="1800"/>
              <a:buChar char="•"/>
              <a:defRPr/>
            </a:lvl1pPr>
            <a:lvl2pPr marL="914400" lvl="1" indent="-342900" algn="l">
              <a:spcBef>
                <a:spcPts val="1000"/>
              </a:spcBef>
              <a:spcAft>
                <a:spcPts val="0"/>
              </a:spcAft>
              <a:buSzPts val="1800"/>
              <a:buChar char="•"/>
              <a:defRPr/>
            </a:lvl2pPr>
            <a:lvl3pPr marL="1371600" lvl="2" indent="-342900" algn="l">
              <a:spcBef>
                <a:spcPts val="1000"/>
              </a:spcBef>
              <a:spcAft>
                <a:spcPts val="0"/>
              </a:spcAft>
              <a:buSzPts val="1800"/>
              <a:buChar char="•"/>
              <a:defRPr/>
            </a:lvl3pPr>
            <a:lvl4pPr marL="1828800" lvl="3" indent="-342900" algn="l">
              <a:spcBef>
                <a:spcPts val="1000"/>
              </a:spcBef>
              <a:spcAft>
                <a:spcPts val="0"/>
              </a:spcAft>
              <a:buSzPts val="1800"/>
              <a:buChar char="•"/>
              <a:defRPr/>
            </a:lvl4pPr>
            <a:lvl5pPr marL="2286000" lvl="4" indent="-342900" algn="l">
              <a:spcBef>
                <a:spcPts val="1000"/>
              </a:spcBef>
              <a:spcAft>
                <a:spcPts val="0"/>
              </a:spcAft>
              <a:buSzPts val="1800"/>
              <a:buChar char="•"/>
              <a:defRPr/>
            </a:lvl5pPr>
            <a:lvl6pPr marL="2743200" lvl="5" indent="-342900" algn="l">
              <a:spcBef>
                <a:spcPts val="1000"/>
              </a:spcBef>
              <a:spcAft>
                <a:spcPts val="0"/>
              </a:spcAft>
              <a:buSzPts val="1800"/>
              <a:buChar char="•"/>
              <a:defRPr/>
            </a:lvl6pPr>
            <a:lvl7pPr marL="3200400" lvl="6" indent="-342900" algn="l">
              <a:spcBef>
                <a:spcPts val="1000"/>
              </a:spcBef>
              <a:spcAft>
                <a:spcPts val="0"/>
              </a:spcAft>
              <a:buSzPts val="1800"/>
              <a:buChar char="•"/>
              <a:defRPr/>
            </a:lvl7pPr>
            <a:lvl8pPr marL="3657600" lvl="7" indent="-342900" algn="l">
              <a:spcBef>
                <a:spcPts val="1000"/>
              </a:spcBef>
              <a:spcAft>
                <a:spcPts val="0"/>
              </a:spcAft>
              <a:buSzPts val="1800"/>
              <a:buChar char="•"/>
              <a:defRPr/>
            </a:lvl8pPr>
            <a:lvl9pPr marL="4114800" lvl="8" indent="-342900" algn="l">
              <a:spcBef>
                <a:spcPts val="1000"/>
              </a:spcBef>
              <a:spcAft>
                <a:spcPts val="1000"/>
              </a:spcAft>
              <a:buSzPts val="1800"/>
              <a:buChar char="•"/>
              <a:defRPr/>
            </a:lvl9pPr>
          </a:lstStyle>
          <a:p/>
        </p:txBody>
      </p:sp>
      <p:sp>
        <p:nvSpPr>
          <p:cNvPr id="46" name="Google Shape;46;p27"/>
          <p:cNvSpPr txBox="1">
            <a:spLocks noGrp="1"/>
          </p:cNvSpPr>
          <p:nvPr>
            <p:ph type="dt" idx="10"/>
          </p:nvPr>
        </p:nvSpPr>
        <p:spPr>
          <a:xfrm>
            <a:off x="8589962" y="5870575"/>
            <a:ext cx="1600200"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7"/>
          <p:cNvSpPr txBox="1">
            <a:spLocks noGrp="1"/>
          </p:cNvSpPr>
          <p:nvPr>
            <p:ph type="ftr" idx="11"/>
          </p:nvPr>
        </p:nvSpPr>
        <p:spPr>
          <a:xfrm>
            <a:off x="685800" y="5870575"/>
            <a:ext cx="7827962" cy="3778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7"/>
          <p:cNvSpPr txBox="1">
            <a:spLocks noGrp="1"/>
          </p:cNvSpPr>
          <p:nvPr>
            <p:ph type="sldNum" idx="12"/>
          </p:nvPr>
        </p:nvSpPr>
        <p:spPr>
          <a:xfrm>
            <a:off x="10266362" y="5870575"/>
            <a:ext cx="550862" cy="377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transition spd="med">
    <p:checke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matchingName="Blank Slide">
  <p:cSld name="Blank Slide">
    <p:spTree>
      <p:nvGrpSpPr>
        <p:cNvPr id="1" name="Shape 16"/>
        <p:cNvGrpSpPr/>
        <p:nvPr/>
      </p:nvGrpSpPr>
      <p:grpSpPr>
        <a:xfrm>
          <a:off x="0" y="0"/>
          <a:ext cx="0" cy="0"/>
          <a:chOff x="0" y="0"/>
          <a:chExt cx="0" cy="0"/>
        </a:xfrm>
      </p:grpSpPr>
    </p:spTree>
  </p:cSld>
  <p:clrMapOvr>
    <a:masterClrMapping/>
  </p:clrMapOvr>
  <p:transition spd="med">
    <p:checke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30CE628-4AB6-40E7-9AD6-EC8DF4F81718}"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22BABB-BDD1-41CB-9441-68966E2A197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EC4B5C-CEE0-4B31-AEAD-853E345892A2}" type="slidenum">
              <a:rPr lang="en-US" smtClean="0"/>
            </a:fld>
            <a:endParaRPr lang="en-US"/>
          </a:p>
        </p:txBody>
      </p:sp>
    </p:spTree>
  </p:cSld>
  <p:clrMapOvr>
    <a:masterClrMapping/>
  </p:clrMapOvr>
  <p:transition spd="med">
    <p:checke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031B624A-8891-4806-9A9F-4FA928ABA2F2}" type="slidenum">
              <a:rPr lang="en-US"/>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AF8E5DC6-5FEF-42A1-A132-DBEB06B04DF9}" type="slidenum">
              <a:rPr lang="en-US"/>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BD9A8805-D3D3-46AC-AD69-89DF5DA047DE}" type="slidenum">
              <a:rPr lang="en-US"/>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E00DFE3F-B2A4-440F-8DAB-D48ED800A094}" type="slidenum">
              <a:rPr lang="en-US"/>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76241FAD-B032-477D-AF88-F21AAB1F09AD}" type="slidenum">
              <a:rPr lang="en-US"/>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2216193F-F387-464F-8746-A4B22A002828}" type="slidenum">
              <a:rPr lang="en-US"/>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D8D022B2-7965-4C56-BBAF-10460B8117B7}" type="slidenum">
              <a:rPr lang="en-US"/>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FC35438D-7053-4E2C-AFE3-6A78192599BD}" type="slidenum">
              <a:rPr lang="en-US"/>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08D7D6ED-E85E-4CFE-A4EC-D3A2ABC89F42}"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30CE628-4AB6-40E7-9AD6-EC8DF4F81718}"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D7B95F78-AB95-4BD5-8185-5F3251C60AB6}" type="slidenum">
              <a:rPr lang="en-US"/>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cs typeface="Arial" panose="020B0604020202020204" pitchFamily="34" charset="0"/>
              </a:defRPr>
            </a:lvl1pPr>
          </a:lstStyle>
          <a:p>
            <a:pPr>
              <a:defRPr/>
            </a:pPr>
            <a:fld id="{40F7E09F-FB23-4B25-8774-1ACBFF17E4F7}" type="slidenum">
              <a:rPr lang="en-US"/>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noProof="1"/>
              <a:t>Click to edit Master title style</a:t>
            </a:r>
            <a:endParaRPr lang="en-US" noProof="1"/>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1"/>
              <a:t>Click to edit Master subtitle style</a:t>
            </a:r>
            <a:endParaRPr lang="en-US" noProof="1"/>
          </a:p>
        </p:txBody>
      </p:sp>
      <p:sp>
        <p:nvSpPr>
          <p:cNvPr id="4"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5"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6"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A0229D96-65DA-4EBF-B983-B0A9285CC9B3}" type="slidenum">
              <a:rPr lang="en-US" altLang="zh-CN"/>
            </a:fld>
            <a:endParaRPr lang="en-US" altLang="zh-CN"/>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US" noProof="1"/>
          </a:p>
        </p:txBody>
      </p:sp>
      <p:sp>
        <p:nvSpPr>
          <p:cNvPr id="3" name="Content Placeholder 2"/>
          <p:cNvSpPr>
            <a:spLocks noGrp="1"/>
          </p:cNvSpPr>
          <p:nvPr>
            <p:ph idx="1"/>
          </p:nvPr>
        </p:nvSpPr>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5"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6"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02863574-FEBD-4CCD-8806-2999B4205FC2}" type="slidenum">
              <a:rPr lang="en-US" altLang="zh-CN"/>
            </a:fld>
            <a:endParaRPr lang="en-US" altLang="zh-CN"/>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noProof="1"/>
              <a:t>Click to edit Master title style</a:t>
            </a:r>
            <a:endParaRPr lang="en-US" noProof="1"/>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noProof="1"/>
              <a:t>Click to edit Master text styles</a:t>
            </a:r>
            <a:endParaRPr lang="en-US" noProof="1"/>
          </a:p>
        </p:txBody>
      </p:sp>
      <p:sp>
        <p:nvSpPr>
          <p:cNvPr id="4"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5"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6"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F7804902-7B30-46B8-8F51-02350205EEB1}" type="slidenum">
              <a:rPr lang="en-US" altLang="zh-CN"/>
            </a:fld>
            <a:endParaRPr lang="en-US" altLang="zh-CN"/>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US" noProof="1"/>
          </a:p>
        </p:txBody>
      </p:sp>
      <p:sp>
        <p:nvSpPr>
          <p:cNvPr id="3" name="Content Placeholder 2"/>
          <p:cNvSpPr>
            <a:spLocks noGrp="1"/>
          </p:cNvSpPr>
          <p:nvPr>
            <p:ph sz="half" idx="1"/>
          </p:nvPr>
        </p:nvSpPr>
        <p:spPr>
          <a:xfrm>
            <a:off x="609600" y="1600201"/>
            <a:ext cx="5376672" cy="4525963"/>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Content Placeholder 3"/>
          <p:cNvSpPr>
            <a:spLocks noGrp="1"/>
          </p:cNvSpPr>
          <p:nvPr>
            <p:ph sz="half" idx="2"/>
          </p:nvPr>
        </p:nvSpPr>
        <p:spPr>
          <a:xfrm>
            <a:off x="6205728" y="1600201"/>
            <a:ext cx="5376672" cy="4525963"/>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5"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6"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7"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C2DAED37-EAA2-4521-9DD1-15E70D8A0333}" type="slidenum">
              <a:rPr lang="en-US" altLang="zh-CN"/>
            </a:fld>
            <a:endParaRPr lang="en-US" altLang="zh-CN"/>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noProof="1"/>
              <a:t>Click to edit Master title style</a:t>
            </a:r>
            <a:endParaRPr lang="en-US" noProof="1"/>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Click to edit Master text styles</a:t>
            </a:r>
            <a:endParaRPr lang="en-US" noProof="1"/>
          </a:p>
        </p:txBody>
      </p:sp>
      <p:sp>
        <p:nvSpPr>
          <p:cNvPr id="4" name="Content Placeholder 3"/>
          <p:cNvSpPr>
            <a:spLocks noGrp="1"/>
          </p:cNvSpPr>
          <p:nvPr>
            <p:ph sz="half" idx="2"/>
          </p:nvPr>
        </p:nvSpPr>
        <p:spPr>
          <a:xfrm>
            <a:off x="839788" y="2505075"/>
            <a:ext cx="5157787" cy="3684588"/>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1"/>
              <a:t>Click to edit Master text styles</a:t>
            </a:r>
            <a:endParaRPr lang="en-US" noProof="1"/>
          </a:p>
        </p:txBody>
      </p:sp>
      <p:sp>
        <p:nvSpPr>
          <p:cNvPr id="6" name="Content Placeholder 5"/>
          <p:cNvSpPr>
            <a:spLocks noGrp="1"/>
          </p:cNvSpPr>
          <p:nvPr>
            <p:ph sz="quarter" idx="4"/>
          </p:nvPr>
        </p:nvSpPr>
        <p:spPr>
          <a:xfrm>
            <a:off x="6172201" y="2505075"/>
            <a:ext cx="5183188" cy="3684588"/>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7"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8"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9"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1A6F6125-D5D2-402F-A5F6-5184E69FC60A}" type="slidenum">
              <a:rPr lang="en-US" altLang="zh-CN"/>
            </a:fld>
            <a:endParaRPr lang="en-US" altLang="zh-CN"/>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US" noProof="1"/>
          </a:p>
        </p:txBody>
      </p:sp>
      <p:sp>
        <p:nvSpPr>
          <p:cNvPr id="3"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4"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5"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91BF5442-47B1-40A7-A9A5-09D239BCEE91}" type="slidenum">
              <a:rPr lang="en-US" altLang="zh-CN"/>
            </a:fld>
            <a:endParaRPr lang="en-US" altLang="zh-CN"/>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3"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4"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ED6D4100-D03E-4CB3-B7F2-C66718D2F474}" type="slidenum">
              <a:rPr lang="en-US" altLang="zh-CN"/>
            </a:fld>
            <a:endParaRPr lang="en-US" altLang="zh-CN"/>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noProof="1"/>
              <a:t>Click to edit Master title style</a:t>
            </a:r>
            <a:endParaRPr lang="en-US" noProof="1"/>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Click to edit Master text styles</a:t>
            </a:r>
            <a:endParaRPr lang="en-US" noProof="1"/>
          </a:p>
        </p:txBody>
      </p:sp>
      <p:sp>
        <p:nvSpPr>
          <p:cNvPr id="5"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6"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7"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CE9F89CB-C883-429B-88D4-10C6FE387E7C}"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CE628-4AB6-40E7-9AD6-EC8DF4F81718}"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noProof="1"/>
              <a:t>Click to edit Master title style</a:t>
            </a:r>
            <a:endParaRPr lang="en-US" noProof="1"/>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1"/>
              <a:t>Click to edit Master text styles</a:t>
            </a:r>
            <a:endParaRPr lang="en-US" noProof="1"/>
          </a:p>
        </p:txBody>
      </p:sp>
      <p:sp>
        <p:nvSpPr>
          <p:cNvPr id="5"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6"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7"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2EF9C044-4653-4DCC-A09E-7A001756DA50}" type="slidenum">
              <a:rPr lang="en-US" altLang="zh-CN"/>
            </a:fld>
            <a:endParaRPr lang="en-US" altLang="zh-CN"/>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US" noProof="1"/>
          </a:p>
        </p:txBody>
      </p:sp>
      <p:sp>
        <p:nvSpPr>
          <p:cNvPr id="3" name="Vertical Text Placeholder 2"/>
          <p:cNvSpPr>
            <a:spLocks noGrp="1"/>
          </p:cNvSpPr>
          <p:nvPr>
            <p:ph type="body" orient="vert" idx="1"/>
          </p:nvPr>
        </p:nvSpPr>
        <p:spPr/>
        <p:txBody>
          <a:bodyPr vert="eaVert"/>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5"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6"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6EF12A8A-9D3E-4B74-8CD5-5C041F641E46}" type="slidenum">
              <a:rPr lang="en-US" altLang="zh-CN"/>
            </a:fld>
            <a:endParaRPr lang="en-US" altLang="zh-CN"/>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noProof="1"/>
              <a:t>Click to edit Master title style</a:t>
            </a:r>
            <a:endParaRPr lang="en-US" noProof="1"/>
          </a:p>
        </p:txBody>
      </p:sp>
      <p:sp>
        <p:nvSpPr>
          <p:cNvPr id="3" name="Vertical Text Placeholder 2"/>
          <p:cNvSpPr>
            <a:spLocks noGrp="1"/>
          </p:cNvSpPr>
          <p:nvPr>
            <p:ph type="body" orient="vert" idx="1"/>
          </p:nvPr>
        </p:nvSpPr>
        <p:spPr>
          <a:xfrm>
            <a:off x="609600" y="274639"/>
            <a:ext cx="8070573" cy="5851525"/>
          </a:xfrm>
        </p:spPr>
        <p:txBody>
          <a:bodyPr vert="eaVert"/>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5"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6"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FA0FDAAC-8146-4454-8504-A1890E7A3E67}" type="slidenum">
              <a:rPr lang="en-US" altLang="zh-CN"/>
            </a:fld>
            <a:endParaRPr lang="en-US" altLang="zh-CN"/>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3"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4"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5"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D434F812-79AE-4BA1-AB65-7C949E35DFA5}" type="slidenum">
              <a:rPr lang="en-US" altLang="zh-CN"/>
            </a:fld>
            <a:endParaRPr lang="en-US" altLang="zh-CN"/>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endParaRPr lang="en-US" noProof="1"/>
          </a:p>
        </p:txBody>
      </p:sp>
      <p:sp>
        <p:nvSpPr>
          <p:cNvPr id="3" name="Table Placeholder 2"/>
          <p:cNvSpPr>
            <a:spLocks noGrp="1"/>
          </p:cNvSpPr>
          <p:nvPr>
            <p:ph type="tbl" idx="1"/>
          </p:nvPr>
        </p:nvSpPr>
        <p:spPr/>
        <p:txBody>
          <a:bodyPr/>
          <a:lstStyle/>
          <a:p>
            <a:pPr lvl="0"/>
            <a:endParaRPr lang="en-US" noProof="1"/>
          </a:p>
        </p:txBody>
      </p:sp>
      <p:sp>
        <p:nvSpPr>
          <p:cNvPr id="4"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5"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6"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9E1C5569-0F72-4707-8077-5D88B6C54798}" type="slidenum">
              <a:rPr lang="en-US" altLang="zh-CN"/>
            </a:fld>
            <a:endParaRPr lang="en-US" altLang="zh-CN"/>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noProof="1"/>
              <a:t>Click to edit Master title style</a:t>
            </a:r>
            <a:endParaRPr lang="en-US" noProof="1"/>
          </a:p>
        </p:txBody>
      </p:sp>
      <p:sp>
        <p:nvSpPr>
          <p:cNvPr id="3" name="Content Placeholder 2"/>
          <p:cNvSpPr>
            <a:spLocks noGrp="1"/>
          </p:cNvSpPr>
          <p:nvPr>
            <p:ph sz="quarter" idx="1"/>
          </p:nvPr>
        </p:nvSpPr>
        <p:spPr>
          <a:xfrm>
            <a:off x="838200" y="1825626"/>
            <a:ext cx="5181600" cy="209867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4" name="Content Placeholder 3"/>
          <p:cNvSpPr>
            <a:spLocks noGrp="1"/>
          </p:cNvSpPr>
          <p:nvPr>
            <p:ph sz="quarter" idx="2"/>
          </p:nvPr>
        </p:nvSpPr>
        <p:spPr>
          <a:xfrm>
            <a:off x="6172200" y="1825626"/>
            <a:ext cx="5181600" cy="2098675"/>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5" name="Content Placeholder 4"/>
          <p:cNvSpPr>
            <a:spLocks noGrp="1"/>
          </p:cNvSpPr>
          <p:nvPr>
            <p:ph sz="quarter" idx="3"/>
          </p:nvPr>
        </p:nvSpPr>
        <p:spPr>
          <a:xfrm>
            <a:off x="838200" y="4076701"/>
            <a:ext cx="5181600" cy="2100263"/>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6" name="Content Placeholder 5"/>
          <p:cNvSpPr>
            <a:spLocks noGrp="1"/>
          </p:cNvSpPr>
          <p:nvPr>
            <p:ph sz="quarter" idx="4"/>
          </p:nvPr>
        </p:nvSpPr>
        <p:spPr>
          <a:xfrm>
            <a:off x="6172200" y="4076701"/>
            <a:ext cx="5181600" cy="2100263"/>
          </a:xfrm>
        </p:spPr>
        <p:txBody>
          <a:bodyPr/>
          <a:lstStyle/>
          <a:p>
            <a:pPr lvl="0"/>
            <a:r>
              <a:rPr lang="en-US" noProof="1"/>
              <a:t>Click to edit Master text styles</a:t>
            </a:r>
            <a:endParaRPr lang="en-US" noProof="1"/>
          </a:p>
          <a:p>
            <a:pPr lvl="1"/>
            <a:r>
              <a:rPr lang="en-US" noProof="1"/>
              <a:t>Second level</a:t>
            </a:r>
            <a:endParaRPr lang="en-US" noProof="1"/>
          </a:p>
          <a:p>
            <a:pPr lvl="2"/>
            <a:r>
              <a:rPr lang="en-US" noProof="1"/>
              <a:t>Third level</a:t>
            </a:r>
            <a:endParaRPr lang="en-US" noProof="1"/>
          </a:p>
          <a:p>
            <a:pPr lvl="3"/>
            <a:r>
              <a:rPr lang="en-US" noProof="1"/>
              <a:t>Fourth level</a:t>
            </a:r>
            <a:endParaRPr lang="en-US" noProof="1"/>
          </a:p>
          <a:p>
            <a:pPr lvl="4"/>
            <a:r>
              <a:rPr lang="en-US" noProof="1"/>
              <a:t>Fifth level</a:t>
            </a:r>
            <a:endParaRPr lang="en-US" noProof="1"/>
          </a:p>
        </p:txBody>
      </p:sp>
      <p:sp>
        <p:nvSpPr>
          <p:cNvPr id="7" name="Date Placeholder 1027"/>
          <p:cNvSpPr>
            <a:spLocks noGrp="1"/>
          </p:cNvSpPr>
          <p:nvPr>
            <p:ph type="dt" sz="half" idx="10"/>
          </p:nvPr>
        </p:nvSpPr>
        <p:spPr/>
        <p:txBody>
          <a:bodyPr/>
          <a:lstStyle>
            <a:lvl1pPr>
              <a:buFontTx/>
              <a:buNone/>
              <a:defRPr>
                <a:cs typeface="Arial" panose="020B0604020202020204" pitchFamily="34" charset="0"/>
              </a:defRPr>
            </a:lvl1pPr>
          </a:lstStyle>
          <a:p>
            <a:pPr>
              <a:defRPr/>
            </a:pPr>
            <a:endParaRPr lang="en-US" altLang="zh-CN"/>
          </a:p>
        </p:txBody>
      </p:sp>
      <p:sp>
        <p:nvSpPr>
          <p:cNvPr id="8" name="Footer Placeholder 1028"/>
          <p:cNvSpPr>
            <a:spLocks noGrp="1"/>
          </p:cNvSpPr>
          <p:nvPr>
            <p:ph type="ftr" sz="quarter" idx="11"/>
          </p:nvPr>
        </p:nvSpPr>
        <p:spPr/>
        <p:txBody>
          <a:bodyPr/>
          <a:lstStyle>
            <a:lvl1pPr>
              <a:buFontTx/>
              <a:buNone/>
              <a:defRPr>
                <a:cs typeface="Arial" panose="020B0604020202020204" pitchFamily="34" charset="0"/>
              </a:defRPr>
            </a:lvl1pPr>
          </a:lstStyle>
          <a:p>
            <a:pPr>
              <a:defRPr/>
            </a:pPr>
            <a:endParaRPr lang="en-US" altLang="zh-CN"/>
          </a:p>
        </p:txBody>
      </p:sp>
      <p:sp>
        <p:nvSpPr>
          <p:cNvPr id="9" name="Slide Number Placeholder 1029"/>
          <p:cNvSpPr>
            <a:spLocks noGrp="1"/>
          </p:cNvSpPr>
          <p:nvPr>
            <p:ph type="sldNum" sz="quarter" idx="12"/>
          </p:nvPr>
        </p:nvSpPr>
        <p:spPr/>
        <p:txBody>
          <a:bodyPr/>
          <a:lstStyle>
            <a:lvl1pPr>
              <a:buFontTx/>
              <a:buNone/>
              <a:defRPr>
                <a:cs typeface="Arial" panose="020B0604020202020204" pitchFamily="34" charset="0"/>
              </a:defRPr>
            </a:lvl1pPr>
          </a:lstStyle>
          <a:p>
            <a:pPr>
              <a:defRPr/>
            </a:pPr>
            <a:fld id="{D344F9D6-2982-4A00-897B-6939D9797D1D}" type="slidenum">
              <a:rPr lang="en-US" altLang="zh-CN"/>
            </a:fld>
            <a:endParaRPr lang="en-US" altLang="zh-CN"/>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AEBC90B-58B4-4F6F-8600-3D194E36364C}" type="slidenum">
              <a:rPr lang="en-US">
                <a:solidFill>
                  <a:srgbClr val="000000"/>
                </a:solidFill>
              </a:rPr>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CA8793D-B526-4595-A1B1-7BA9B064CFF8}" type="slidenum">
              <a:rPr lang="en-US">
                <a:solidFill>
                  <a:srgbClr val="000000"/>
                </a:solidFill>
              </a:rPr>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981C98-0ABB-4C7E-8C98-A8DDD5E24A63}" type="slidenum">
              <a:rPr lang="en-US">
                <a:solidFill>
                  <a:srgbClr val="000000"/>
                </a:solidFill>
              </a:rPr>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D4DD855-9D89-4F23-B692-5944D2897754}" type="slidenum">
              <a:rPr lang="en-US">
                <a:solidFill>
                  <a:srgbClr val="000000"/>
                </a:solidFill>
              </a:rPr>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0CE628-4AB6-40E7-9AD6-EC8DF4F817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5D31F53-A0EC-4BF9-BA86-493F17C64040}" type="slidenum">
              <a:rPr lang="en-US">
                <a:solidFill>
                  <a:srgbClr val="000000"/>
                </a:solidFill>
              </a:rPr>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66D9CD0-0109-475D-87A8-F7E12D9586AE}" type="slidenum">
              <a:rPr lang="en-US">
                <a:solidFill>
                  <a:srgbClr val="000000"/>
                </a:solidFill>
              </a:rPr>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1A26CB47-B367-4989-B41C-A44182033730}" type="slidenum">
              <a:rPr lang="en-US">
                <a:solidFill>
                  <a:srgbClr val="000000"/>
                </a:solidFill>
              </a:rPr>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30DAF94-E2A0-4956-A378-F0CDBFC863D9}" type="slidenum">
              <a:rPr lang="en-US">
                <a:solidFill>
                  <a:srgbClr val="000000"/>
                </a:solidFill>
              </a:rPr>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DF7A6F7-DBC6-4840-B352-BAD8259CF9F5}" type="slidenum">
              <a:rPr lang="en-US">
                <a:solidFill>
                  <a:srgbClr val="000000"/>
                </a:solidFill>
              </a:rPr>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EB7F351-03B7-4D2A-93A8-C764C4EBC5EB}" type="slidenum">
              <a:rPr lang="en-US">
                <a:solidFill>
                  <a:srgbClr val="000000"/>
                </a:solidFill>
              </a:rPr>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3087D51-36E1-4154-B8FF-3F6FBFFBC7B7}" type="slidenum">
              <a:rPr lang="en-US">
                <a:solidFill>
                  <a:srgbClr val="000000"/>
                </a:solidFill>
              </a:rPr>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D21C633-57BD-4ACE-881B-FC7CEC49CBA0}" type="slidenum">
              <a:rPr lang="en-US">
                <a:solidFill>
                  <a:srgbClr val="000000"/>
                </a:solidFill>
              </a:rPr>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9598B3CB-188A-4CB4-9FF6-492197AD537C}" type="slidenum">
              <a:rPr lang="en-US">
                <a:solidFill>
                  <a:srgbClr val="000000"/>
                </a:solidFill>
              </a:rPr>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36478A-B058-4A1E-8328-93DC9793F42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30CE628-4AB6-40E7-9AD6-EC8DF4F81718}"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D09ED-B12D-4B05-BBCA-3CC09AAF3F36}" type="slidenum">
              <a:rPr lang="en-US" smtClean="0"/>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58831A-13E8-4049-A01B-581244F6A193}"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77BB6DF-34DC-4BAD-A1A4-29A42F33DD66}"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F12B0D-1EB2-40FE-B5E3-170561ABA18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9A137D-73C0-435C-8AB9-C0D4FE803A6D}"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40244DD-391B-47CE-A934-F7CFDBAC33C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860265-F58C-4978-B0AA-917911EDAD7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76C9AE-E914-488E-94D3-6AE4116297D2}"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438ACC-20AB-4290-9E94-2C1501A51F8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BBAA2C-6D86-4383-871B-A67A10E68B43}"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8D942A-C59A-409A-8C28-2B3305602F5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110.xml"/><Relationship Id="rId8" Type="http://schemas.openxmlformats.org/officeDocument/2006/relationships/slideLayout" Target="../slideLayouts/slideLayout109.xml"/><Relationship Id="rId7" Type="http://schemas.openxmlformats.org/officeDocument/2006/relationships/slideLayout" Target="../slideLayouts/slideLayout108.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3" Type="http://schemas.openxmlformats.org/officeDocument/2006/relationships/slideLayout" Target="../slideLayouts/slideLayout104.xml"/><Relationship Id="rId2" Type="http://schemas.openxmlformats.org/officeDocument/2006/relationships/slideLayout" Target="../slideLayouts/slideLayout103.xml"/><Relationship Id="rId15" Type="http://schemas.openxmlformats.org/officeDocument/2006/relationships/theme" Target="../theme/theme10.xml"/><Relationship Id="rId14" Type="http://schemas.openxmlformats.org/officeDocument/2006/relationships/slideLayout" Target="../slideLayouts/slideLayout115.xml"/><Relationship Id="rId13" Type="http://schemas.openxmlformats.org/officeDocument/2006/relationships/slideLayout" Target="../slideLayouts/slideLayout114.xml"/><Relationship Id="rId12" Type="http://schemas.openxmlformats.org/officeDocument/2006/relationships/slideLayout" Target="../slideLayouts/slideLayout113.xml"/><Relationship Id="rId11" Type="http://schemas.openxmlformats.org/officeDocument/2006/relationships/slideLayout" Target="../slideLayouts/slideLayout112.xml"/><Relationship Id="rId10" Type="http://schemas.openxmlformats.org/officeDocument/2006/relationships/slideLayout" Target="../slideLayouts/slideLayout111.xml"/><Relationship Id="rId1"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4.xml"/><Relationship Id="rId8" Type="http://schemas.openxmlformats.org/officeDocument/2006/relationships/slideLayout" Target="../slideLayouts/slideLayout123.xml"/><Relationship Id="rId7" Type="http://schemas.openxmlformats.org/officeDocument/2006/relationships/slideLayout" Target="../slideLayouts/slideLayout122.xml"/><Relationship Id="rId6" Type="http://schemas.openxmlformats.org/officeDocument/2006/relationships/slideLayout" Target="../slideLayouts/slideLayout121.xml"/><Relationship Id="rId5" Type="http://schemas.openxmlformats.org/officeDocument/2006/relationships/slideLayout" Target="../slideLayouts/slideLayout120.xml"/><Relationship Id="rId4" Type="http://schemas.openxmlformats.org/officeDocument/2006/relationships/slideLayout" Target="../slideLayouts/slideLayout119.xml"/><Relationship Id="rId3" Type="http://schemas.openxmlformats.org/officeDocument/2006/relationships/slideLayout" Target="../slideLayouts/slideLayout118.xml"/><Relationship Id="rId2" Type="http://schemas.openxmlformats.org/officeDocument/2006/relationships/slideLayout" Target="../slideLayouts/slideLayout117.xml"/><Relationship Id="rId12" Type="http://schemas.openxmlformats.org/officeDocument/2006/relationships/theme" Target="../theme/theme11.xml"/><Relationship Id="rId11" Type="http://schemas.openxmlformats.org/officeDocument/2006/relationships/slideLayout" Target="../slideLayouts/slideLayout126.xml"/><Relationship Id="rId10" Type="http://schemas.openxmlformats.org/officeDocument/2006/relationships/slideLayout" Target="../slideLayouts/slideLayout125.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5.xml"/><Relationship Id="rId8" Type="http://schemas.openxmlformats.org/officeDocument/2006/relationships/slideLayout" Target="../slideLayouts/slideLayout134.xml"/><Relationship Id="rId7" Type="http://schemas.openxmlformats.org/officeDocument/2006/relationships/slideLayout" Target="../slideLayouts/slideLayout133.xml"/><Relationship Id="rId6" Type="http://schemas.openxmlformats.org/officeDocument/2006/relationships/slideLayout" Target="../slideLayouts/slideLayout132.xml"/><Relationship Id="rId5" Type="http://schemas.openxmlformats.org/officeDocument/2006/relationships/slideLayout" Target="../slideLayouts/slideLayout131.xml"/><Relationship Id="rId4" Type="http://schemas.openxmlformats.org/officeDocument/2006/relationships/slideLayout" Target="../slideLayouts/slideLayout130.xml"/><Relationship Id="rId3" Type="http://schemas.openxmlformats.org/officeDocument/2006/relationships/slideLayout" Target="../slideLayouts/slideLayout129.xml"/><Relationship Id="rId2" Type="http://schemas.openxmlformats.org/officeDocument/2006/relationships/slideLayout" Target="../slideLayouts/slideLayout128.xml"/><Relationship Id="rId13" Type="http://schemas.openxmlformats.org/officeDocument/2006/relationships/theme" Target="../theme/theme12.xml"/><Relationship Id="rId12" Type="http://schemas.openxmlformats.org/officeDocument/2006/relationships/slideLayout" Target="../slideLayouts/slideLayout138.xml"/><Relationship Id="rId11" Type="http://schemas.openxmlformats.org/officeDocument/2006/relationships/slideLayout" Target="../slideLayouts/slideLayout137.xml"/><Relationship Id="rId10" Type="http://schemas.openxmlformats.org/officeDocument/2006/relationships/slideLayout" Target="../slideLayouts/slideLayout136.xml"/><Relationship Id="rId1"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5" Type="http://schemas.openxmlformats.org/officeDocument/2006/relationships/theme" Target="../theme/theme3.xml"/><Relationship Id="rId14" Type="http://schemas.openxmlformats.org/officeDocument/2006/relationships/slideLayout" Target="../slideLayouts/slideLayout36.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2" Type="http://schemas.openxmlformats.org/officeDocument/2006/relationships/theme" Target="../theme/theme4.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5" Type="http://schemas.openxmlformats.org/officeDocument/2006/relationships/theme" Target="../theme/theme5.xml"/><Relationship Id="rId4" Type="http://schemas.openxmlformats.org/officeDocument/2006/relationships/image" Target="../media/image6.png"/><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6.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5" Type="http://schemas.openxmlformats.org/officeDocument/2006/relationships/theme" Target="../theme/theme7.xml"/><Relationship Id="rId14" Type="http://schemas.openxmlformats.org/officeDocument/2006/relationships/slideLayout" Target="../slideLayouts/slideLayout75.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4.xml"/><Relationship Id="rId8" Type="http://schemas.openxmlformats.org/officeDocument/2006/relationships/slideLayout" Target="../slideLayouts/slideLayout83.xml"/><Relationship Id="rId7" Type="http://schemas.openxmlformats.org/officeDocument/2006/relationships/slideLayout" Target="../slideLayouts/slideLayout82.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 Id="rId3" Type="http://schemas.openxmlformats.org/officeDocument/2006/relationships/slideLayout" Target="../slideLayouts/slideLayout78.xml"/><Relationship Id="rId2" Type="http://schemas.openxmlformats.org/officeDocument/2006/relationships/slideLayout" Target="../slideLayouts/slideLayout77.xml"/><Relationship Id="rId14" Type="http://schemas.openxmlformats.org/officeDocument/2006/relationships/theme" Target="../theme/theme8.xml"/><Relationship Id="rId13" Type="http://schemas.openxmlformats.org/officeDocument/2006/relationships/slideLayout" Target="../slideLayouts/slideLayout88.xml"/><Relationship Id="rId12" Type="http://schemas.openxmlformats.org/officeDocument/2006/relationships/slideLayout" Target="../slideLayouts/slideLayout87.xml"/><Relationship Id="rId11" Type="http://schemas.openxmlformats.org/officeDocument/2006/relationships/slideLayout" Target="../slideLayouts/slideLayout86.xml"/><Relationship Id="rId10" Type="http://schemas.openxmlformats.org/officeDocument/2006/relationships/slideLayout" Target="../slideLayouts/slideLayout85.xml"/><Relationship Id="rId1"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97.xml"/><Relationship Id="rId8" Type="http://schemas.openxmlformats.org/officeDocument/2006/relationships/slideLayout" Target="../slideLayouts/slideLayout96.xml"/><Relationship Id="rId7" Type="http://schemas.openxmlformats.org/officeDocument/2006/relationships/slideLayout" Target="../slideLayouts/slideLayout95.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3" Type="http://schemas.openxmlformats.org/officeDocument/2006/relationships/slideLayout" Target="../slideLayouts/slideLayout91.xml"/><Relationship Id="rId2" Type="http://schemas.openxmlformats.org/officeDocument/2006/relationships/slideLayout" Target="../slideLayouts/slideLayout90.xml"/><Relationship Id="rId14" Type="http://schemas.openxmlformats.org/officeDocument/2006/relationships/theme" Target="../theme/theme9.xml"/><Relationship Id="rId13" Type="http://schemas.openxmlformats.org/officeDocument/2006/relationships/slideLayout" Target="../slideLayouts/slideLayout101.xml"/><Relationship Id="rId12" Type="http://schemas.openxmlformats.org/officeDocument/2006/relationships/slideLayout" Target="../slideLayouts/slideLayout100.xml"/><Relationship Id="rId11" Type="http://schemas.openxmlformats.org/officeDocument/2006/relationships/slideLayout" Target="../slideLayouts/slideLayout99.xml"/><Relationship Id="rId10" Type="http://schemas.openxmlformats.org/officeDocument/2006/relationships/slideLayout" Target="../slideLayouts/slideLayout98.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CE628-4AB6-40E7-9AD6-EC8DF4F8171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D09ED-B12D-4B05-BBCA-3CC09AAF3F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ED9BB-C5C2-4D0B-BADC-05C391420FE7}"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BEA6A-7083-41CE-B6AF-18CD83095C55}" type="slidenum">
              <a:rPr lang="en-US" smtClean="0"/>
            </a:fld>
            <a:endParaRPr lang="en-US"/>
          </a:p>
        </p:txBody>
      </p:sp>
      <p:sp>
        <p:nvSpPr>
          <p:cNvPr id="7" name="Slide Number Placeholder 5"/>
          <p:cNvSpPr txBox="1"/>
          <p:nvPr userDrawn="1"/>
        </p:nvSpPr>
        <p:spPr>
          <a:xfrm rot="5400000">
            <a:off x="12565833" y="5042541"/>
            <a:ext cx="2140788" cy="486833"/>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rgbClr val="FE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chemeClr val="bg1">
                    <a:lumMod val="85000"/>
                  </a:schemeClr>
                </a:solidFill>
              </a:rPr>
              <a:t>0919574295</a:t>
            </a:r>
            <a:endParaRPr lang="en-US" sz="2000" dirty="0">
              <a:solidFill>
                <a:schemeClr val="bg1">
                  <a:lumMod val="85000"/>
                </a:schemeClr>
              </a:solidFill>
            </a:endParaRP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CE628-4AB6-40E7-9AD6-EC8DF4F81718}"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D09ED-B12D-4B05-BBCA-3CC09AAF3F3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5123"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b="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b="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solidFill>
                  <a:srgbClr val="000000"/>
                </a:solidFill>
              </a:defRPr>
            </a:lvl1pPr>
          </a:lstStyle>
          <a:p>
            <a:fld id="{E036F016-6AE8-4665-8AD7-CF9FC58B5F56}" type="slidenum">
              <a:rPr lang="en-US" altLang="en-US"/>
            </a:fld>
            <a:endParaRPr lang="en-US" altLang="en-US"/>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6000" b="-1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58F40-FE36-4A85-B61D-4FE3EDEC4AFF}"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3267B-4687-4B0C-B13D-72587F018838}"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29E94-7428-4912-80A8-95F7FFB304CD}"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5896C-0E52-4BF4-A0C8-E1E9C5D9B8E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Shape 35"/>
        <p:cNvGrpSpPr/>
        <p:nvPr/>
      </p:nvGrpSpPr>
      <p:grpSpPr>
        <a:xfrm>
          <a:off x="0" y="0"/>
          <a:ext cx="0" cy="0"/>
          <a:chOff x="0" y="0"/>
          <a:chExt cx="0" cy="0"/>
        </a:xfrm>
      </p:grpSpPr>
      <p:pic>
        <p:nvPicPr>
          <p:cNvPr id="36" name="Google Shape;36;p26" descr="Celestia-R1---OverlayContentHD.png"/>
          <p:cNvPicPr preferRelativeResize="0"/>
          <p:nvPr/>
        </p:nvPicPr>
        <p:blipFill rotWithShape="1">
          <a:blip r:embed="rId4"/>
          <a:srcRect/>
          <a:stretch>
            <a:fillRect/>
          </a:stretch>
        </p:blipFill>
        <p:spPr>
          <a:xfrm>
            <a:off x="0" y="0"/>
            <a:ext cx="12188825" cy="6856412"/>
          </a:xfrm>
          <a:prstGeom prst="rect">
            <a:avLst/>
          </a:prstGeom>
          <a:noFill/>
          <a:ln>
            <a:noFill/>
          </a:ln>
        </p:spPr>
      </p:pic>
      <p:sp>
        <p:nvSpPr>
          <p:cNvPr id="37" name="Google Shape;37;p26"/>
          <p:cNvSpPr txBox="1">
            <a:spLocks noGrp="1"/>
          </p:cNvSpPr>
          <p:nvPr>
            <p:ph type="title"/>
          </p:nvPr>
        </p:nvSpPr>
        <p:spPr>
          <a:xfrm>
            <a:off x="685800" y="609600"/>
            <a:ext cx="10131425" cy="145573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SzPts val="1400"/>
              <a:buNone/>
              <a:defRPr sz="3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3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3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3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3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p:txBody>
      </p:sp>
      <p:sp>
        <p:nvSpPr>
          <p:cNvPr id="38" name="Google Shape;38;p26"/>
          <p:cNvSpPr txBox="1">
            <a:spLocks noGrp="1"/>
          </p:cNvSpPr>
          <p:nvPr>
            <p:ph type="body" idx="1"/>
          </p:nvPr>
        </p:nvSpPr>
        <p:spPr>
          <a:xfrm>
            <a:off x="685800" y="2141537"/>
            <a:ext cx="10131425" cy="3649662"/>
          </a:xfrm>
          <a:prstGeom prst="rect">
            <a:avLst/>
          </a:prstGeom>
          <a:noFill/>
          <a:ln>
            <a:noFill/>
          </a:ln>
        </p:spPr>
        <p:txBody>
          <a:bodyPr spcFirstLastPara="1" wrap="square" lIns="91425" tIns="45700" rIns="91425" bIns="45700" anchor="ctr" anchorCtr="0">
            <a:noAutofit/>
          </a:bodyPr>
          <a:lstStyle>
            <a:lvl1pPr marL="457200" marR="0" lvl="0" indent="-431800" algn="l" rtl="0">
              <a:spcBef>
                <a:spcPts val="0"/>
              </a:spcBef>
              <a:spcAft>
                <a:spcPts val="0"/>
              </a:spcAft>
              <a:buClr>
                <a:schemeClr val="lt1"/>
              </a:buClr>
              <a:buSzPts val="3200"/>
              <a:buFont typeface="Arial" panose="020B0604020202020204"/>
              <a:buChar char="•"/>
              <a:defRPr sz="3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1pPr>
            <a:lvl2pPr marL="914400" marR="0" lvl="1" indent="-330200" algn="l" rtl="0">
              <a:spcBef>
                <a:spcPts val="1000"/>
              </a:spcBef>
              <a:spcAft>
                <a:spcPts val="0"/>
              </a:spcAft>
              <a:buClr>
                <a:schemeClr val="lt1"/>
              </a:buClr>
              <a:buSzPts val="1600"/>
              <a:buFont typeface="Arial" panose="020B0604020202020204"/>
              <a:buChar char="•"/>
              <a:defRPr sz="16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2pPr>
            <a:lvl3pPr marL="1371600" marR="0" lvl="2" indent="-317500" algn="l" rtl="0">
              <a:spcBef>
                <a:spcPts val="1000"/>
              </a:spcBef>
              <a:spcAft>
                <a:spcPts val="0"/>
              </a:spcAft>
              <a:buClr>
                <a:schemeClr val="lt1"/>
              </a:buClr>
              <a:buSzPts val="1400"/>
              <a:buFont typeface="Arial" panose="020B0604020202020204"/>
              <a:buChar char="•"/>
              <a:defRPr sz="14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3pPr>
            <a:lvl4pPr marL="1828800" marR="0" lvl="3" indent="-304800" algn="l" rtl="0">
              <a:spcBef>
                <a:spcPts val="1000"/>
              </a:spcBef>
              <a:spcAft>
                <a:spcPts val="0"/>
              </a:spcAft>
              <a:buClr>
                <a:schemeClr val="lt1"/>
              </a:buClr>
              <a:buSzPts val="12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4pPr>
            <a:lvl5pPr marL="2286000" marR="0" lvl="4" indent="-304800" algn="l" rtl="0">
              <a:spcBef>
                <a:spcPts val="1000"/>
              </a:spcBef>
              <a:spcAft>
                <a:spcPts val="0"/>
              </a:spcAft>
              <a:buClr>
                <a:schemeClr val="lt1"/>
              </a:buClr>
              <a:buSzPts val="12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5pPr>
            <a:lvl6pPr marL="2743200" marR="0" lvl="5" indent="-304800" algn="l" rtl="0">
              <a:spcBef>
                <a:spcPts val="1000"/>
              </a:spcBef>
              <a:spcAft>
                <a:spcPts val="0"/>
              </a:spcAft>
              <a:buClr>
                <a:schemeClr val="lt1"/>
              </a:buClr>
              <a:buSzPts val="12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6pPr>
            <a:lvl7pPr marL="3200400" marR="0" lvl="6" indent="-304800" algn="l" rtl="0">
              <a:spcBef>
                <a:spcPts val="1000"/>
              </a:spcBef>
              <a:spcAft>
                <a:spcPts val="0"/>
              </a:spcAft>
              <a:buClr>
                <a:schemeClr val="lt1"/>
              </a:buClr>
              <a:buSzPts val="12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7pPr>
            <a:lvl8pPr marL="3657600" marR="0" lvl="7" indent="-304800" algn="l" rtl="0">
              <a:spcBef>
                <a:spcPts val="1000"/>
              </a:spcBef>
              <a:spcAft>
                <a:spcPts val="0"/>
              </a:spcAft>
              <a:buClr>
                <a:schemeClr val="lt1"/>
              </a:buClr>
              <a:buSzPts val="12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8pPr>
            <a:lvl9pPr marL="4114800" marR="0" lvl="8" indent="-304800" algn="l" rtl="0">
              <a:spcBef>
                <a:spcPts val="1000"/>
              </a:spcBef>
              <a:spcAft>
                <a:spcPts val="1000"/>
              </a:spcAft>
              <a:buClr>
                <a:schemeClr val="lt1"/>
              </a:buClr>
              <a:buSzPts val="1200"/>
              <a:buFont typeface="Arial" panose="020B0604020202020204"/>
              <a:buChar char="•"/>
              <a:defRPr sz="1200" b="0" i="0" u="none" strike="noStrike" cap="none">
                <a:solidFill>
                  <a:schemeClr val="lt1"/>
                </a:solidFill>
                <a:latin typeface="Calibri" panose="020F0502020204030204"/>
                <a:ea typeface="Calibri" panose="020F0502020204030204"/>
                <a:cs typeface="Calibri" panose="020F0502020204030204"/>
                <a:sym typeface="Calibri" panose="020F0502020204030204"/>
              </a:defRPr>
            </a:lvl9pPr>
          </a:lstStyle>
          <a:p/>
        </p:txBody>
      </p:sp>
      <p:sp>
        <p:nvSpPr>
          <p:cNvPr id="39" name="Google Shape;39;p26"/>
          <p:cNvSpPr txBox="1">
            <a:spLocks noGrp="1"/>
          </p:cNvSpPr>
          <p:nvPr>
            <p:ph type="dt" idx="10"/>
          </p:nvPr>
        </p:nvSpPr>
        <p:spPr>
          <a:xfrm>
            <a:off x="8589962" y="5870575"/>
            <a:ext cx="1600200" cy="377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p:txBody>
      </p:sp>
      <p:sp>
        <p:nvSpPr>
          <p:cNvPr id="40" name="Google Shape;40;p26"/>
          <p:cNvSpPr txBox="1">
            <a:spLocks noGrp="1"/>
          </p:cNvSpPr>
          <p:nvPr>
            <p:ph type="ftr" idx="11"/>
          </p:nvPr>
        </p:nvSpPr>
        <p:spPr>
          <a:xfrm>
            <a:off x="685800" y="5870575"/>
            <a:ext cx="7827962" cy="3778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a:solidFill>
                  <a:schemeClr val="lt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SzPts val="1400"/>
              <a:buNone/>
              <a:defRPr sz="1800" b="0" i="0" u="none" strike="noStrike" cap="none">
                <a:solidFill>
                  <a:schemeClr val="lt1"/>
                </a:solidFill>
                <a:latin typeface="Arial" panose="020B0604020202020204"/>
                <a:ea typeface="Arial" panose="020B0604020202020204"/>
                <a:cs typeface="Arial" panose="020B0604020202020204"/>
                <a:sym typeface="Arial" panose="020B0604020202020204"/>
              </a:defRPr>
            </a:lvl9pPr>
          </a:lstStyle>
          <a:p/>
        </p:txBody>
      </p:sp>
      <p:sp>
        <p:nvSpPr>
          <p:cNvPr id="41" name="Google Shape;41;p26"/>
          <p:cNvSpPr txBox="1">
            <a:spLocks noGrp="1"/>
          </p:cNvSpPr>
          <p:nvPr>
            <p:ph type="sldNum" idx="12"/>
          </p:nvPr>
        </p:nvSpPr>
        <p:spPr>
          <a:xfrm>
            <a:off x="10266362" y="5870575"/>
            <a:ext cx="550862" cy="3778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chemeClr val="lt1"/>
              </a:buClr>
              <a:buSzPts val="1000"/>
              <a:buFont typeface="Calibri" panose="020F0502020204030204"/>
              <a:buNone/>
              <a:defRPr sz="1000" b="0" i="0" u="none">
                <a:solidFill>
                  <a:schemeClr val="lt1"/>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sz="1400">
              <a:solidFill>
                <a:srgbClr val="000000"/>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Lst>
  <p:transition spd="med">
    <p:checke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endParaRPr lang="en-US"/>
          </a:p>
        </p:txBody>
      </p:sp>
      <p:sp>
        <p:nvSpPr>
          <p:cNvPr id="1741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solidFill>
                  <a:srgbClr val="000000"/>
                </a:solidFill>
                <a:latin typeface="Arial" panose="020B0604020202020204"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solidFill>
                  <a:srgbClr val="000000"/>
                </a:solidFill>
                <a:latin typeface="Arial" panose="020B0604020202020204"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solidFill>
                  <a:srgbClr val="000000"/>
                </a:solidFill>
                <a:latin typeface="Arial" panose="020B0604020202020204" pitchFamily="34" charset="0"/>
                <a:cs typeface="+mn-cs"/>
              </a:defRPr>
            </a:lvl1pPr>
          </a:lstStyle>
          <a:p>
            <a:pPr fontAlgn="base">
              <a:spcBef>
                <a:spcPct val="0"/>
              </a:spcBef>
              <a:spcAft>
                <a:spcPct val="0"/>
              </a:spcAft>
              <a:defRPr/>
            </a:pPr>
            <a:fld id="{60E9B0B0-F413-4940-BF0E-59D06FC18190}" type="slidenum">
              <a:rPr lang="en-US"/>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290" name="Title 1025"/>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12291" name="Text Placeholder 1026"/>
          <p:cNvSpPr>
            <a:spLocks noGrp="1" noChangeArrowheads="1"/>
          </p:cNvSpPr>
          <p:nvPr>
            <p:ph type="body" idx="9"/>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vert="horz" wrap="square" lIns="91440" tIns="45720" rIns="91440" bIns="45720" numCol="1" anchor="t" anchorCtr="0" compatLnSpc="1"/>
          <a:lstStyle>
            <a:lvl1pPr>
              <a:buFont typeface="Arial" panose="020B0604020202020204" pitchFamily="34" charset="0"/>
              <a:buNone/>
              <a:defRPr sz="1400">
                <a:solidFill>
                  <a:srgbClr val="000000"/>
                </a:solidFill>
                <a:latin typeface="Arial" panose="020B0604020202020204" pitchFamily="34" charset="0"/>
                <a:ea typeface="SimSun" pitchFamily="2" charset="-122"/>
                <a:cs typeface="Arial" panose="020B0604020202020204" pitchFamily="34" charset="0"/>
              </a:defRPr>
            </a:lvl1pPr>
          </a:lstStyle>
          <a:p>
            <a:pPr fontAlgn="base">
              <a:spcBef>
                <a:spcPct val="0"/>
              </a:spcBef>
              <a:spcAft>
                <a:spcPct val="0"/>
              </a:spcAft>
              <a:defRPr/>
            </a:pPr>
            <a:endParaRPr lang="en-US" altLang="zh-CN"/>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vert="horz" wrap="square" lIns="91440" tIns="45720" rIns="91440" bIns="45720" numCol="1" anchor="t" anchorCtr="0" compatLnSpc="1"/>
          <a:lstStyle>
            <a:lvl1pPr algn="ctr">
              <a:buFont typeface="Arial" panose="020B0604020202020204" pitchFamily="34" charset="0"/>
              <a:buNone/>
              <a:defRPr sz="1400">
                <a:solidFill>
                  <a:srgbClr val="000000"/>
                </a:solidFill>
                <a:latin typeface="Arial" panose="020B0604020202020204" pitchFamily="34" charset="0"/>
                <a:ea typeface="SimSun" pitchFamily="2" charset="-122"/>
                <a:cs typeface="Arial" panose="020B0604020202020204" pitchFamily="34" charset="0"/>
              </a:defRPr>
            </a:lvl1pPr>
          </a:lstStyle>
          <a:p>
            <a:pPr fontAlgn="base">
              <a:spcBef>
                <a:spcPct val="0"/>
              </a:spcBef>
              <a:spcAft>
                <a:spcPct val="0"/>
              </a:spcAft>
              <a:defRPr/>
            </a:pPr>
            <a:endParaRPr lang="en-US" altLang="zh-CN"/>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vert="horz" wrap="square" lIns="91440" tIns="45720" rIns="91440" bIns="45720" numCol="1" anchor="t" anchorCtr="0" compatLnSpc="1"/>
          <a:lstStyle>
            <a:lvl1pPr algn="r">
              <a:buFont typeface="Arial" panose="020B0604020202020204" pitchFamily="34" charset="0"/>
              <a:buNone/>
              <a:defRPr sz="1400">
                <a:solidFill>
                  <a:srgbClr val="000000"/>
                </a:solidFill>
                <a:latin typeface="Arial" panose="020B0604020202020204" pitchFamily="34" charset="0"/>
                <a:ea typeface="SimSun" pitchFamily="2" charset="-122"/>
                <a:cs typeface="Arial" panose="020B0604020202020204" pitchFamily="34" charset="0"/>
              </a:defRPr>
            </a:lvl1pPr>
          </a:lstStyle>
          <a:p>
            <a:pPr fontAlgn="base">
              <a:spcBef>
                <a:spcPct val="0"/>
              </a:spcBef>
              <a:spcAft>
                <a:spcPct val="0"/>
              </a:spcAft>
              <a:defRPr/>
            </a:pPr>
            <a:fld id="{AAFE7B45-895F-4489-9DFE-37BD9494B1E8}"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Lst>
  <p:txStyles>
    <p:titleStyle>
      <a:lvl1pPr algn="ctr" rtl="0" eaLnBrk="0" fontAlgn="base" hangingPunct="0">
        <a:spcBef>
          <a:spcPct val="0"/>
        </a:spcBef>
        <a:spcAft>
          <a:spcPct val="0"/>
        </a:spcAft>
        <a:buFont typeface="Arial" panose="020B0604020202020204" pitchFamily="34" charset="0"/>
        <a:defRPr sz="4400" kern="1200">
          <a:solidFill>
            <a:schemeClr val="tx2"/>
          </a:solidFill>
          <a:latin typeface="+mj-lt"/>
          <a:ea typeface="+mj-ea"/>
          <a:cs typeface="Arial" panose="020B0604020202020204" pitchFamily="34" charset="0"/>
        </a:defRPr>
      </a:lvl1pPr>
      <a:lvl2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buFont typeface="Arial" panose="020B0604020202020204" pitchFamily="34" charset="0"/>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Arial" panose="020B0604020202020204" pitchFamily="34" charset="0"/>
        </a:defRPr>
      </a:lvl1pPr>
      <a:lvl2pPr marL="742950" lvl="1"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Arial" panose="020B0604020202020204" pitchFamily="34" charset="0"/>
        </a:defRPr>
      </a:lvl2pPr>
      <a:lvl3pPr marL="1143000" lvl="2"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3pPr>
      <a:lvl4pPr marL="1600200" lvl="3"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4pPr>
      <a:lvl5pPr marL="2057400" lvl="4"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Times New Roman" panose="02020603050405020304" pitchFamily="18" charset="0"/>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a:defRPr sz="1400">
                <a:latin typeface="+mn-lt"/>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a:defRPr sz="1400">
                <a:latin typeface="+mn-lt"/>
                <a:cs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a:defRPr sz="1400">
                <a:latin typeface="+mn-lt"/>
                <a:cs typeface="Arial" panose="020B0604020202020204" pitchFamily="34" charset="0"/>
              </a:defRPr>
            </a:lvl1pPr>
          </a:lstStyle>
          <a:p>
            <a:pPr fontAlgn="base">
              <a:spcBef>
                <a:spcPct val="0"/>
              </a:spcBef>
              <a:spcAft>
                <a:spcPct val="0"/>
              </a:spcAft>
              <a:defRPr/>
            </a:pPr>
            <a:fld id="{8F10AB87-BF4A-4C37-BD9F-F273A6216738}" type="slidenum">
              <a:rPr lang="en-US">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pPr fontAlgn="base">
              <a:spcBef>
                <a:spcPct val="0"/>
              </a:spcBef>
              <a:spcAft>
                <a:spcPct val="0"/>
              </a:spcAft>
            </a:pPr>
            <a:fld id="{EAE4A3C3-E340-461D-877E-3230E2E7B299}" type="slidenum">
              <a:rPr lang="en-US" altLang="en-US">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0.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image" Target="../media/image30.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audio" Target="../media/audio1.wav"/><Relationship Id="rId1" Type="http://schemas.openxmlformats.org/officeDocument/2006/relationships/image" Target="../media/image3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image" Target="../media/image32.png"/><Relationship Id="rId1" Type="http://schemas.openxmlformats.org/officeDocument/2006/relationships/image" Target="../media/image31.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image" Target="../media/image34.jpeg"/><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0.xml"/><Relationship Id="rId1"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49.xml"/><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13.xml"/><Relationship Id="rId2" Type="http://schemas.openxmlformats.org/officeDocument/2006/relationships/image" Target="../media/image43.GIF"/><Relationship Id="rId1" Type="http://schemas.openxmlformats.org/officeDocument/2006/relationships/image" Target="../media/image42.jpe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02.xml"/><Relationship Id="rId2" Type="http://schemas.openxmlformats.org/officeDocument/2006/relationships/image" Target="../media/image45.png"/><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1" Type="http://schemas.openxmlformats.org/officeDocument/2006/relationships/slideLayout" Target="../slideLayouts/slideLayout128.xml"/><Relationship Id="rId10" Type="http://schemas.openxmlformats.org/officeDocument/2006/relationships/image" Target="../media/image23.jpeg"/><Relationship Id="rId1"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47.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14.xml"/><Relationship Id="rId1" Type="http://schemas.openxmlformats.org/officeDocument/2006/relationships/image" Target="../media/image48.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image" Target="../media/image50.png"/><Relationship Id="rId1" Type="http://schemas.openxmlformats.org/officeDocument/2006/relationships/image" Target="../media/image49.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08.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07.xml"/><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103.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image" Target="../media/image62.jpeg"/><Relationship Id="rId1" Type="http://schemas.openxmlformats.org/officeDocument/2006/relationships/image" Target="../media/image61.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103.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image" Target="../media/image68.png"/><Relationship Id="rId1" Type="http://schemas.openxmlformats.org/officeDocument/2006/relationships/image" Target="../media/image67.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08.xml"/><Relationship Id="rId2" Type="http://schemas.openxmlformats.org/officeDocument/2006/relationships/image" Target="../media/image70.png"/><Relationship Id="rId1" Type="http://schemas.openxmlformats.org/officeDocument/2006/relationships/image" Target="../media/image69.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03.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03.xml"/><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03.xml"/><Relationship Id="rId2" Type="http://schemas.openxmlformats.org/officeDocument/2006/relationships/image" Target="../media/image78.jpeg"/><Relationship Id="rId1" Type="http://schemas.openxmlformats.org/officeDocument/2006/relationships/image" Target="../media/image77.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03.xml"/><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tags" Target="../tags/tag1.xml"/><Relationship Id="rId1" Type="http://schemas.openxmlformats.org/officeDocument/2006/relationships/image" Target="../media/image43.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5.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0"/>
          <p:cNvSpPr>
            <a:spLocks noChangeArrowheads="1"/>
          </p:cNvSpPr>
          <p:nvPr/>
        </p:nvSpPr>
        <p:spPr bwMode="auto">
          <a:xfrm>
            <a:off x="0" y="0"/>
            <a:ext cx="12163424" cy="6858000"/>
          </a:xfrm>
          <a:prstGeom prst="rect">
            <a:avLst/>
          </a:prstGeom>
          <a:noFill/>
          <a:ln w="76200" cmpd="tri" algn="ctr">
            <a:solidFill>
              <a:schemeClr val="folHlink"/>
            </a:solidFill>
            <a:miter lim="800000"/>
          </a:ln>
          <a:effectLst>
            <a:outerShdw dist="35921" dir="2700000" algn="ctr" rotWithShape="0">
              <a:srgbClr val="C0C0C0">
                <a:alpha val="79999"/>
              </a:srgbClr>
            </a:outerShdw>
          </a:effectLst>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auto" latinLnBrk="0" hangingPunct="1">
              <a:lnSpc>
                <a:spcPct val="100000"/>
              </a:lnSpc>
              <a:spcBef>
                <a:spcPct val="15000"/>
              </a:spcBef>
              <a:spcAft>
                <a:spcPts val="0"/>
              </a:spcAft>
              <a:buClrTx/>
              <a:buSzTx/>
              <a:buFontTx/>
              <a:buNone/>
              <a:defRPr/>
            </a:pPr>
            <a:endParaRPr kumimoji="0" lang="en-US" altLang="en-US" sz="1500" b="1" i="0" u="none" strike="noStrike" kern="1200" cap="none" spc="0" normalizeH="0" baseline="0" noProof="0">
              <a:ln>
                <a:noFill/>
              </a:ln>
              <a:solidFill>
                <a:srgbClr val="FFFF00"/>
              </a:solidFill>
              <a:effectLst/>
              <a:uLnTx/>
              <a:uFillTx/>
              <a:latin typeface=".VnAvant" panose="020B7200000000000000"/>
              <a:ea typeface="+mn-ea"/>
              <a:cs typeface="Lucida Sans Unicode" panose="020B0602030504020204" pitchFamily="34" charset="0"/>
            </a:endParaRPr>
          </a:p>
        </p:txBody>
      </p:sp>
      <p:pic>
        <p:nvPicPr>
          <p:cNvPr id="19459" name="Picture 3" descr="Picture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574" y="1"/>
            <a:ext cx="121348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2"/>
          <p:cNvGrpSpPr/>
          <p:nvPr/>
        </p:nvGrpSpPr>
        <p:grpSpPr bwMode="auto">
          <a:xfrm>
            <a:off x="9825038" y="242888"/>
            <a:ext cx="925512" cy="762000"/>
            <a:chOff x="624" y="1632"/>
            <a:chExt cx="525" cy="480"/>
          </a:xfrm>
        </p:grpSpPr>
        <p:sp>
          <p:nvSpPr>
            <p:cNvPr id="19480" name="Freeform 43"/>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81" name="Freeform 44"/>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0000"/>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82" name="Freeform 45"/>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83" name="Freeform 46"/>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2"/>
          <p:cNvGrpSpPr/>
          <p:nvPr/>
        </p:nvGrpSpPr>
        <p:grpSpPr bwMode="auto">
          <a:xfrm>
            <a:off x="10882313" y="4972050"/>
            <a:ext cx="923925" cy="762000"/>
            <a:chOff x="624" y="1632"/>
            <a:chExt cx="525" cy="480"/>
          </a:xfrm>
        </p:grpSpPr>
        <p:sp>
          <p:nvSpPr>
            <p:cNvPr id="19476" name="Freeform 43"/>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7" name="Freeform 44"/>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0000"/>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8" name="Freeform 45"/>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9" name="Freeform 46"/>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oup 42"/>
          <p:cNvGrpSpPr/>
          <p:nvPr/>
        </p:nvGrpSpPr>
        <p:grpSpPr bwMode="auto">
          <a:xfrm>
            <a:off x="500063" y="5603875"/>
            <a:ext cx="923925" cy="762000"/>
            <a:chOff x="624" y="1632"/>
            <a:chExt cx="525" cy="480"/>
          </a:xfrm>
        </p:grpSpPr>
        <p:sp>
          <p:nvSpPr>
            <p:cNvPr id="19472" name="Freeform 43"/>
            <p:cNvSpPr/>
            <p:nvPr/>
          </p:nvSpPr>
          <p:spPr bwMode="gray">
            <a:xfrm>
              <a:off x="62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3" name="Freeform 44"/>
            <p:cNvSpPr/>
            <p:nvPr/>
          </p:nvSpPr>
          <p:spPr bwMode="gray">
            <a:xfrm>
              <a:off x="69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FFFFFF"/>
                </a:gs>
                <a:gs pos="100000">
                  <a:srgbClr val="990000"/>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4" name="Freeform 45"/>
            <p:cNvSpPr/>
            <p:nvPr/>
          </p:nvSpPr>
          <p:spPr bwMode="gray">
            <a:xfrm>
              <a:off x="75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5" name="Freeform 46"/>
            <p:cNvSpPr/>
            <p:nvPr/>
          </p:nvSpPr>
          <p:spPr bwMode="gray">
            <a:xfrm>
              <a:off x="85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solidFill>
              <a:srgbClr val="F9F9F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7"/>
          <p:cNvGrpSpPr/>
          <p:nvPr/>
        </p:nvGrpSpPr>
        <p:grpSpPr bwMode="auto">
          <a:xfrm>
            <a:off x="10941050" y="130175"/>
            <a:ext cx="923925" cy="762000"/>
            <a:chOff x="2304" y="1632"/>
            <a:chExt cx="525" cy="480"/>
          </a:xfrm>
        </p:grpSpPr>
        <p:sp>
          <p:nvSpPr>
            <p:cNvPr id="19468" name="Freeform 8"/>
            <p:cNvSpPr/>
            <p:nvPr/>
          </p:nvSpPr>
          <p:spPr bwMode="gray">
            <a:xfrm>
              <a:off x="2304" y="1632"/>
              <a:ext cx="525" cy="480"/>
            </a:xfrm>
            <a:custGeom>
              <a:avLst/>
              <a:gdLst>
                <a:gd name="T0" fmla="*/ 225 w 525"/>
                <a:gd name="T1" fmla="*/ 217 h 480"/>
                <a:gd name="T2" fmla="*/ 133 w 525"/>
                <a:gd name="T3" fmla="*/ 0 h 480"/>
                <a:gd name="T4" fmla="*/ 263 w 525"/>
                <a:gd name="T5" fmla="*/ 193 h 480"/>
                <a:gd name="T6" fmla="*/ 393 w 525"/>
                <a:gd name="T7" fmla="*/ 0 h 480"/>
                <a:gd name="T8" fmla="*/ 299 w 525"/>
                <a:gd name="T9" fmla="*/ 217 h 480"/>
                <a:gd name="T10" fmla="*/ 524 w 525"/>
                <a:gd name="T11" fmla="*/ 240 h 480"/>
                <a:gd name="T12" fmla="*/ 298 w 525"/>
                <a:gd name="T13" fmla="*/ 262 h 480"/>
                <a:gd name="T14" fmla="*/ 393 w 525"/>
                <a:gd name="T15" fmla="*/ 479 h 480"/>
                <a:gd name="T16" fmla="*/ 263 w 525"/>
                <a:gd name="T17" fmla="*/ 286 h 480"/>
                <a:gd name="T18" fmla="*/ 133 w 525"/>
                <a:gd name="T19" fmla="*/ 479 h 480"/>
                <a:gd name="T20" fmla="*/ 224 w 525"/>
                <a:gd name="T21" fmla="*/ 263 h 480"/>
                <a:gd name="T22" fmla="*/ 0 w 525"/>
                <a:gd name="T23" fmla="*/ 240 h 480"/>
                <a:gd name="T24" fmla="*/ 225 w 525"/>
                <a:gd name="T25" fmla="*/ 217 h 4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5"/>
                <a:gd name="T40" fmla="*/ 0 h 480"/>
                <a:gd name="T41" fmla="*/ 525 w 525"/>
                <a:gd name="T42" fmla="*/ 480 h 4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5" h="480">
                  <a:moveTo>
                    <a:pt x="225" y="217"/>
                  </a:moveTo>
                  <a:lnTo>
                    <a:pt x="133" y="0"/>
                  </a:lnTo>
                  <a:lnTo>
                    <a:pt x="263" y="193"/>
                  </a:lnTo>
                  <a:lnTo>
                    <a:pt x="393" y="0"/>
                  </a:lnTo>
                  <a:lnTo>
                    <a:pt x="299" y="217"/>
                  </a:lnTo>
                  <a:lnTo>
                    <a:pt x="524" y="240"/>
                  </a:lnTo>
                  <a:lnTo>
                    <a:pt x="298" y="262"/>
                  </a:lnTo>
                  <a:lnTo>
                    <a:pt x="393" y="479"/>
                  </a:lnTo>
                  <a:lnTo>
                    <a:pt x="263" y="286"/>
                  </a:lnTo>
                  <a:lnTo>
                    <a:pt x="133" y="479"/>
                  </a:lnTo>
                  <a:lnTo>
                    <a:pt x="224" y="263"/>
                  </a:lnTo>
                  <a:lnTo>
                    <a:pt x="0" y="240"/>
                  </a:lnTo>
                  <a:lnTo>
                    <a:pt x="225" y="217"/>
                  </a:lnTo>
                </a:path>
              </a:pathLst>
            </a:custGeom>
            <a:gradFill rotWithShape="0">
              <a:gsLst>
                <a:gs pos="0">
                  <a:srgbClr val="FFFFFF"/>
                </a:gs>
                <a:gs pos="100000">
                  <a:srgbClr val="00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69" name="Freeform 9"/>
            <p:cNvSpPr/>
            <p:nvPr/>
          </p:nvSpPr>
          <p:spPr bwMode="gray">
            <a:xfrm>
              <a:off x="2376" y="1697"/>
              <a:ext cx="382" cy="350"/>
            </a:xfrm>
            <a:custGeom>
              <a:avLst/>
              <a:gdLst>
                <a:gd name="T0" fmla="*/ 153 w 382"/>
                <a:gd name="T1" fmla="*/ 153 h 350"/>
                <a:gd name="T2" fmla="*/ 95 w 382"/>
                <a:gd name="T3" fmla="*/ 0 h 350"/>
                <a:gd name="T4" fmla="*/ 191 w 382"/>
                <a:gd name="T5" fmla="*/ 128 h 350"/>
                <a:gd name="T6" fmla="*/ 284 w 382"/>
                <a:gd name="T7" fmla="*/ 0 h 350"/>
                <a:gd name="T8" fmla="*/ 227 w 382"/>
                <a:gd name="T9" fmla="*/ 153 h 350"/>
                <a:gd name="T10" fmla="*/ 381 w 382"/>
                <a:gd name="T11" fmla="*/ 175 h 350"/>
                <a:gd name="T12" fmla="*/ 226 w 382"/>
                <a:gd name="T13" fmla="*/ 196 h 350"/>
                <a:gd name="T14" fmla="*/ 284 w 382"/>
                <a:gd name="T15" fmla="*/ 349 h 350"/>
                <a:gd name="T16" fmla="*/ 191 w 382"/>
                <a:gd name="T17" fmla="*/ 221 h 350"/>
                <a:gd name="T18" fmla="*/ 95 w 382"/>
                <a:gd name="T19" fmla="*/ 349 h 350"/>
                <a:gd name="T20" fmla="*/ 152 w 382"/>
                <a:gd name="T21" fmla="*/ 198 h 350"/>
                <a:gd name="T22" fmla="*/ 0 w 382"/>
                <a:gd name="T23" fmla="*/ 175 h 350"/>
                <a:gd name="T24" fmla="*/ 153 w 382"/>
                <a:gd name="T25" fmla="*/ 153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2"/>
                <a:gd name="T40" fmla="*/ 0 h 350"/>
                <a:gd name="T41" fmla="*/ 382 w 382"/>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2" h="350">
                  <a:moveTo>
                    <a:pt x="153" y="153"/>
                  </a:moveTo>
                  <a:lnTo>
                    <a:pt x="95" y="0"/>
                  </a:lnTo>
                  <a:lnTo>
                    <a:pt x="191" y="128"/>
                  </a:lnTo>
                  <a:lnTo>
                    <a:pt x="284" y="0"/>
                  </a:lnTo>
                  <a:lnTo>
                    <a:pt x="227" y="153"/>
                  </a:lnTo>
                  <a:lnTo>
                    <a:pt x="381" y="175"/>
                  </a:lnTo>
                  <a:lnTo>
                    <a:pt x="226" y="196"/>
                  </a:lnTo>
                  <a:lnTo>
                    <a:pt x="284" y="349"/>
                  </a:lnTo>
                  <a:lnTo>
                    <a:pt x="191" y="221"/>
                  </a:lnTo>
                  <a:lnTo>
                    <a:pt x="95" y="349"/>
                  </a:lnTo>
                  <a:lnTo>
                    <a:pt x="152" y="198"/>
                  </a:lnTo>
                  <a:lnTo>
                    <a:pt x="0" y="175"/>
                  </a:lnTo>
                  <a:lnTo>
                    <a:pt x="153" y="153"/>
                  </a:ln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0" name="Freeform 10"/>
            <p:cNvSpPr/>
            <p:nvPr/>
          </p:nvSpPr>
          <p:spPr bwMode="gray">
            <a:xfrm>
              <a:off x="2432" y="1706"/>
              <a:ext cx="270" cy="332"/>
            </a:xfrm>
            <a:custGeom>
              <a:avLst/>
              <a:gdLst>
                <a:gd name="T0" fmla="*/ 0 w 270"/>
                <a:gd name="T1" fmla="*/ 84 h 332"/>
                <a:gd name="T2" fmla="*/ 122 w 270"/>
                <a:gd name="T3" fmla="*/ 143 h 332"/>
                <a:gd name="T4" fmla="*/ 135 w 270"/>
                <a:gd name="T5" fmla="*/ 0 h 332"/>
                <a:gd name="T6" fmla="*/ 147 w 270"/>
                <a:gd name="T7" fmla="*/ 143 h 332"/>
                <a:gd name="T8" fmla="*/ 268 w 270"/>
                <a:gd name="T9" fmla="*/ 82 h 332"/>
                <a:gd name="T10" fmla="*/ 159 w 270"/>
                <a:gd name="T11" fmla="*/ 166 h 332"/>
                <a:gd name="T12" fmla="*/ 269 w 270"/>
                <a:gd name="T13" fmla="*/ 249 h 332"/>
                <a:gd name="T14" fmla="*/ 147 w 270"/>
                <a:gd name="T15" fmla="*/ 189 h 332"/>
                <a:gd name="T16" fmla="*/ 135 w 270"/>
                <a:gd name="T17" fmla="*/ 331 h 332"/>
                <a:gd name="T18" fmla="*/ 122 w 270"/>
                <a:gd name="T19" fmla="*/ 189 h 332"/>
                <a:gd name="T20" fmla="*/ 0 w 270"/>
                <a:gd name="T21" fmla="*/ 249 h 332"/>
                <a:gd name="T22" fmla="*/ 110 w 270"/>
                <a:gd name="T23" fmla="*/ 166 h 332"/>
                <a:gd name="T24" fmla="*/ 0 w 270"/>
                <a:gd name="T25" fmla="*/ 84 h 3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0"/>
                <a:gd name="T40" fmla="*/ 0 h 332"/>
                <a:gd name="T41" fmla="*/ 270 w 270"/>
                <a:gd name="T42" fmla="*/ 332 h 3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0" h="332">
                  <a:moveTo>
                    <a:pt x="0" y="84"/>
                  </a:moveTo>
                  <a:lnTo>
                    <a:pt x="122" y="143"/>
                  </a:lnTo>
                  <a:lnTo>
                    <a:pt x="135" y="0"/>
                  </a:lnTo>
                  <a:lnTo>
                    <a:pt x="147" y="143"/>
                  </a:lnTo>
                  <a:lnTo>
                    <a:pt x="268" y="82"/>
                  </a:lnTo>
                  <a:lnTo>
                    <a:pt x="159" y="166"/>
                  </a:lnTo>
                  <a:lnTo>
                    <a:pt x="269" y="249"/>
                  </a:lnTo>
                  <a:lnTo>
                    <a:pt x="147" y="189"/>
                  </a:lnTo>
                  <a:lnTo>
                    <a:pt x="135" y="331"/>
                  </a:lnTo>
                  <a:lnTo>
                    <a:pt x="122" y="189"/>
                  </a:lnTo>
                  <a:lnTo>
                    <a:pt x="0" y="249"/>
                  </a:lnTo>
                  <a:lnTo>
                    <a:pt x="110" y="166"/>
                  </a:lnTo>
                  <a:lnTo>
                    <a:pt x="0" y="84"/>
                  </a:lnTo>
                </a:path>
              </a:pathLst>
            </a:custGeom>
            <a:gradFill rotWithShape="0">
              <a:gsLst>
                <a:gs pos="0">
                  <a:srgbClr val="3366FF"/>
                </a:gs>
                <a:gs pos="25000">
                  <a:srgbClr val="01A78F"/>
                </a:gs>
                <a:gs pos="50000">
                  <a:srgbClr val="FFFF00"/>
                </a:gs>
                <a:gs pos="75000">
                  <a:srgbClr val="FF6633"/>
                </a:gs>
                <a:gs pos="100000">
                  <a:srgbClr val="FF3399"/>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71" name="Freeform 11"/>
            <p:cNvSpPr/>
            <p:nvPr/>
          </p:nvSpPr>
          <p:spPr bwMode="gray">
            <a:xfrm>
              <a:off x="2533" y="1829"/>
              <a:ext cx="68" cy="85"/>
            </a:xfrm>
            <a:custGeom>
              <a:avLst/>
              <a:gdLst>
                <a:gd name="T0" fmla="*/ 0 w 68"/>
                <a:gd name="T1" fmla="*/ 20 h 85"/>
                <a:gd name="T2" fmla="*/ 27 w 68"/>
                <a:gd name="T3" fmla="*/ 30 h 85"/>
                <a:gd name="T4" fmla="*/ 33 w 68"/>
                <a:gd name="T5" fmla="*/ 0 h 85"/>
                <a:gd name="T6" fmla="*/ 39 w 68"/>
                <a:gd name="T7" fmla="*/ 30 h 85"/>
                <a:gd name="T8" fmla="*/ 67 w 68"/>
                <a:gd name="T9" fmla="*/ 20 h 85"/>
                <a:gd name="T10" fmla="*/ 45 w 68"/>
                <a:gd name="T11" fmla="*/ 42 h 85"/>
                <a:gd name="T12" fmla="*/ 67 w 68"/>
                <a:gd name="T13" fmla="*/ 62 h 85"/>
                <a:gd name="T14" fmla="*/ 39 w 68"/>
                <a:gd name="T15" fmla="*/ 52 h 85"/>
                <a:gd name="T16" fmla="*/ 33 w 68"/>
                <a:gd name="T17" fmla="*/ 84 h 85"/>
                <a:gd name="T18" fmla="*/ 27 w 68"/>
                <a:gd name="T19" fmla="*/ 52 h 85"/>
                <a:gd name="T20" fmla="*/ 0 w 68"/>
                <a:gd name="T21" fmla="*/ 62 h 85"/>
                <a:gd name="T22" fmla="*/ 21 w 68"/>
                <a:gd name="T23" fmla="*/ 42 h 85"/>
                <a:gd name="T24" fmla="*/ 0 w 68"/>
                <a:gd name="T25" fmla="*/ 20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85"/>
                <a:gd name="T41" fmla="*/ 68 w 68"/>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85">
                  <a:moveTo>
                    <a:pt x="0" y="20"/>
                  </a:moveTo>
                  <a:lnTo>
                    <a:pt x="27" y="30"/>
                  </a:lnTo>
                  <a:lnTo>
                    <a:pt x="33" y="0"/>
                  </a:lnTo>
                  <a:lnTo>
                    <a:pt x="39" y="30"/>
                  </a:lnTo>
                  <a:lnTo>
                    <a:pt x="67" y="20"/>
                  </a:lnTo>
                  <a:lnTo>
                    <a:pt x="45" y="42"/>
                  </a:lnTo>
                  <a:lnTo>
                    <a:pt x="67" y="62"/>
                  </a:lnTo>
                  <a:lnTo>
                    <a:pt x="39" y="52"/>
                  </a:lnTo>
                  <a:lnTo>
                    <a:pt x="33" y="84"/>
                  </a:lnTo>
                  <a:lnTo>
                    <a:pt x="27" y="52"/>
                  </a:lnTo>
                  <a:lnTo>
                    <a:pt x="0" y="62"/>
                  </a:lnTo>
                  <a:lnTo>
                    <a:pt x="21" y="42"/>
                  </a:lnTo>
                  <a:lnTo>
                    <a:pt x="0" y="20"/>
                  </a:lnTo>
                </a:path>
              </a:pathLst>
            </a:custGeom>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path path="rect">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23" name="Text Box 111"/>
          <p:cNvSpPr txBox="1">
            <a:spLocks noChangeArrowheads="1"/>
          </p:cNvSpPr>
          <p:nvPr/>
        </p:nvSpPr>
        <p:spPr bwMode="auto">
          <a:xfrm>
            <a:off x="28576" y="5119688"/>
            <a:ext cx="8723538" cy="105537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en-US" sz="4265" b="1" i="0" u="none" strike="noStrike" kern="1200" cap="none" spc="0" normalizeH="0" baseline="0" noProof="0" dirty="0" err="1">
                <a:ln>
                  <a:noFill/>
                </a:ln>
                <a:solidFill>
                  <a:srgbClr val="CC00FF"/>
                </a:solidFill>
                <a:effectLst/>
                <a:uLnTx/>
                <a:uFillTx/>
                <a:latin typeface="Times New Roman" panose="02020603050405020304" pitchFamily="18" charset="0"/>
                <a:ea typeface="+mn-ea"/>
                <a:cs typeface="Lucida Sans Unicode" panose="020B0602030504020204" pitchFamily="34" charset="0"/>
              </a:rPr>
              <a:t>Giáo</a:t>
            </a:r>
            <a:r>
              <a:rPr kumimoji="0" lang="en-US" altLang="en-US" sz="4265" b="1" i="0" u="none" strike="noStrike" kern="1200" cap="none" spc="0" normalizeH="0" baseline="0" noProof="0" dirty="0">
                <a:ln>
                  <a:noFill/>
                </a:ln>
                <a:solidFill>
                  <a:srgbClr val="CC00FF"/>
                </a:solidFill>
                <a:effectLst/>
                <a:uLnTx/>
                <a:uFillTx/>
                <a:latin typeface="Times New Roman" panose="02020603050405020304" pitchFamily="18" charset="0"/>
                <a:ea typeface="+mn-ea"/>
                <a:cs typeface="Lucida Sans Unicode" panose="020B0602030504020204" pitchFamily="34" charset="0"/>
              </a:rPr>
              <a:t> </a:t>
            </a:r>
            <a:r>
              <a:rPr kumimoji="0" lang="en-US" altLang="en-US" sz="4265" b="1" i="0" u="none" strike="noStrike" kern="1200" cap="none" spc="0" normalizeH="0" baseline="0" noProof="0" dirty="0" err="1">
                <a:ln>
                  <a:noFill/>
                </a:ln>
                <a:solidFill>
                  <a:srgbClr val="CC00FF"/>
                </a:solidFill>
                <a:effectLst/>
                <a:uLnTx/>
                <a:uFillTx/>
                <a:latin typeface="Times New Roman" panose="02020603050405020304" pitchFamily="18" charset="0"/>
                <a:ea typeface="+mn-ea"/>
                <a:cs typeface="Lucida Sans Unicode" panose="020B0602030504020204" pitchFamily="34" charset="0"/>
              </a:rPr>
              <a:t>viên</a:t>
            </a:r>
            <a:r>
              <a:rPr kumimoji="0" lang="en-US" altLang="en-US" sz="4265" b="1" i="0" u="none" strike="noStrike" kern="1200" cap="none" spc="0" normalizeH="0" baseline="0" noProof="0" dirty="0">
                <a:ln>
                  <a:noFill/>
                </a:ln>
                <a:solidFill>
                  <a:srgbClr val="CC00FF"/>
                </a:solidFill>
                <a:effectLst/>
                <a:uLnTx/>
                <a:uFillTx/>
                <a:latin typeface="Times New Roman" panose="02020603050405020304" pitchFamily="18" charset="0"/>
                <a:ea typeface="+mn-ea"/>
                <a:cs typeface="Lucida Sans Unicode" panose="020B0602030504020204" pitchFamily="34" charset="0"/>
              </a:rPr>
              <a:t>:PHAN THỊ LỘC</a:t>
            </a:r>
            <a:endParaRPr kumimoji="0" lang="en-US" altLang="en-US" sz="4265" b="1" i="1" u="none" strike="noStrike" kern="1200" cap="none" spc="0" normalizeH="0" baseline="0" noProof="0" dirty="0">
              <a:ln>
                <a:noFill/>
              </a:ln>
              <a:solidFill>
                <a:srgbClr val="CC00FF"/>
              </a:solidFill>
              <a:effectLst/>
              <a:uLnTx/>
              <a:uFillTx/>
              <a:latin typeface="Times New Roman" panose="02020603050405020304" pitchFamily="18" charset="0"/>
              <a:ea typeface="+mn-ea"/>
              <a:cs typeface="Lucida Sans Unicode" panose="020B0602030504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endParaRPr kumimoji="0" lang="en-US" altLang="en-US" sz="2000" b="1" i="0" u="none" strike="noStrike" kern="1200" cap="none" spc="0" normalizeH="0" baseline="0" noProof="0" dirty="0">
              <a:ln>
                <a:noFill/>
              </a:ln>
              <a:solidFill>
                <a:srgbClr val="CC00FF"/>
              </a:solidFill>
              <a:effectLst/>
              <a:uLnTx/>
              <a:uFillTx/>
              <a:latin typeface="Times New Roman" panose="02020603050405020304" pitchFamily="18" charset="0"/>
              <a:ea typeface="+mn-ea"/>
              <a:cs typeface="Lucida Sans Unicode" panose="020B0602030504020204" pitchFamily="34" charset="0"/>
            </a:endParaRPr>
          </a:p>
        </p:txBody>
      </p:sp>
      <p:sp>
        <p:nvSpPr>
          <p:cNvPr id="19465" name="WordArt 114"/>
          <p:cNvSpPr>
            <a:spLocks noChangeArrowheads="1" noChangeShapeType="1" noTextEdit="1"/>
          </p:cNvSpPr>
          <p:nvPr/>
        </p:nvSpPr>
        <p:spPr bwMode="auto">
          <a:xfrm>
            <a:off x="2598738" y="674688"/>
            <a:ext cx="7262812" cy="2019300"/>
          </a:xfrm>
          <a:prstGeom prst="rect">
            <a:avLst/>
          </a:prstGeom>
        </p:spPr>
        <p:txBody>
          <a:bodyPr wrap="none" fromWordArt="1">
            <a:prstTxWarp prst="textPlain">
              <a:avLst>
                <a:gd name="adj" fmla="val 4963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0" cap="none" spc="0" normalizeH="0" baseline="0" noProof="0" dirty="0">
                <a:ln w="12700">
                  <a:solidFill>
                    <a:srgbClr val="9900FF"/>
                  </a:solidFill>
                  <a:round/>
                </a:ln>
                <a:solidFill>
                  <a:srgbClr val="FF0000"/>
                </a:solidFill>
                <a:effectLst>
                  <a:outerShdw blurRad="38100" dist="38100" dir="2700000" algn="tl" rotWithShape="0">
                    <a:srgbClr val="000000">
                      <a:alpha val="43137"/>
                    </a:srgbClr>
                  </a:outerShdw>
                </a:effectLst>
                <a:uLnTx/>
                <a:uFillTx/>
                <a:latin typeface="Times New Roman" panose="02020603050405020304"/>
                <a:ea typeface="+mn-ea"/>
                <a:cs typeface="Times New Roman" panose="02020603050405020304"/>
              </a:rPr>
              <a:t>NHIỆT LIỆT CHÀO MỪNG QUÝ THẦY- CÔ GIÁO </a:t>
            </a:r>
            <a:endParaRPr kumimoji="0" lang="en-US" sz="3000" b="1" i="0" u="none" strike="noStrike" kern="10" cap="none" spc="0" normalizeH="0" baseline="0" noProof="0" dirty="0">
              <a:ln w="12700">
                <a:solidFill>
                  <a:srgbClr val="9900FF"/>
                </a:solidFill>
                <a:round/>
              </a:ln>
              <a:solidFill>
                <a:srgbClr val="FF0000"/>
              </a:solidFill>
              <a:effectLst>
                <a:outerShdw blurRad="38100" dist="38100" dir="2700000" algn="tl" rotWithShape="0">
                  <a:srgbClr val="000000">
                    <a:alpha val="43137"/>
                  </a:srgbClr>
                </a:outerShdw>
              </a:effectLst>
              <a:uLnTx/>
              <a:uFillTx/>
              <a:latin typeface="Times New Roman" panose="02020603050405020304"/>
              <a:ea typeface="+mn-ea"/>
              <a:cs typeface="Times New Roman" panose="02020603050405020304"/>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0" cap="none" spc="0" normalizeH="0" baseline="0" noProof="0" dirty="0">
                <a:ln w="12700">
                  <a:solidFill>
                    <a:srgbClr val="9900FF"/>
                  </a:solidFill>
                  <a:round/>
                </a:ln>
                <a:solidFill>
                  <a:srgbClr val="FF0000"/>
                </a:solidFill>
                <a:effectLst>
                  <a:outerShdw blurRad="38100" dist="38100" dir="2700000" algn="tl" rotWithShape="0">
                    <a:srgbClr val="000000">
                      <a:alpha val="43137"/>
                    </a:srgbClr>
                  </a:outerShdw>
                </a:effectLst>
                <a:uLnTx/>
                <a:uFillTx/>
                <a:latin typeface="Times New Roman" panose="02020603050405020304"/>
                <a:ea typeface="+mn-ea"/>
                <a:cs typeface="Times New Roman" panose="02020603050405020304"/>
              </a:rPr>
              <a:t>VÀ CÁC EM HỌC SINH LỚP  7.1</a:t>
            </a:r>
            <a:endParaRPr kumimoji="0" lang="en-US" sz="3000" b="1" i="0" u="none" strike="noStrike" kern="10" cap="none" spc="0" normalizeH="0" baseline="0" noProof="0" dirty="0">
              <a:ln w="12700">
                <a:solidFill>
                  <a:srgbClr val="9900FF"/>
                </a:solidFill>
                <a:round/>
              </a:ln>
              <a:solidFill>
                <a:srgbClr val="FF0000"/>
              </a:solidFill>
              <a:effectLst>
                <a:outerShdw blurRad="38100" dist="38100" dir="2700000" algn="tl" rotWithShape="0">
                  <a:srgbClr val="000000">
                    <a:alpha val="43137"/>
                  </a:srgbClr>
                </a:outerShdw>
              </a:effectLst>
              <a:uLnTx/>
              <a:uFillTx/>
              <a:latin typeface="Times New Roman" panose="02020603050405020304"/>
              <a:ea typeface="+mn-ea"/>
              <a:cs typeface="Times New Roman" panose="02020603050405020304"/>
            </a:endParaRPr>
          </a:p>
        </p:txBody>
      </p:sp>
      <p:sp>
        <p:nvSpPr>
          <p:cNvPr id="19466" name="Rectangle 115"/>
          <p:cNvSpPr>
            <a:spLocks noChangeArrowheads="1"/>
          </p:cNvSpPr>
          <p:nvPr/>
        </p:nvSpPr>
        <p:spPr bwMode="auto">
          <a:xfrm>
            <a:off x="5659438" y="3019425"/>
            <a:ext cx="530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ct val="30000"/>
              </a:spcBef>
              <a:spcAft>
                <a:spcPts val="0"/>
              </a:spcAft>
              <a:buClr>
                <a:srgbClr val="000000"/>
              </a:buClr>
              <a:buSzTx/>
              <a:buFont typeface="Times New Roman" panose="02020603050405020304" pitchFamily="18" charset="0"/>
              <a:buNone/>
              <a:defRPr/>
            </a:pP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Ngày</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01</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tháng</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03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20</a:t>
            </a:r>
            <a:r>
              <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alt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a:t>
            </a:r>
            <a:endParaRPr kumimoji="0" lang="en-US" altLang="vi-VN"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9467" name="Rectangle 10"/>
          <p:cNvSpPr>
            <a:spLocks noChangeArrowheads="1"/>
          </p:cNvSpPr>
          <p:nvPr/>
        </p:nvSpPr>
        <p:spPr bwMode="auto">
          <a:xfrm>
            <a:off x="3441700" y="3563938"/>
            <a:ext cx="67865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PHÂN MÔN LỊCH SỬ </a:t>
            </a:r>
            <a:endPar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4"/>
                                        </p:tgtEl>
                                      </p:cBhvr>
                                    </p:animEffect>
                                    <p:animScale>
                                      <p:cBhvr>
                                        <p:cTn id="7" dur="1000" autoRev="1" fill="hold"/>
                                        <p:tgtEl>
                                          <p:spTgt spid="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5"/>
                                        </p:tgtEl>
                                      </p:cBhvr>
                                    </p:animEffect>
                                    <p:animScale>
                                      <p:cBhvr>
                                        <p:cTn id="10" dur="1000" autoRev="1" fill="hold"/>
                                        <p:tgtEl>
                                          <p:spTgt spid="5"/>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6"/>
                                        </p:tgtEl>
                                      </p:cBhvr>
                                    </p:animEffect>
                                    <p:animScale>
                                      <p:cBhvr>
                                        <p:cTn id="13" dur="1000" autoRev="1" fill="hold"/>
                                        <p:tgtEl>
                                          <p:spTgt spid="6"/>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37974" t="36912" r="36719" b="15834"/>
          <a:stretch>
            <a:fillRect/>
          </a:stretch>
        </p:blipFill>
        <p:spPr>
          <a:xfrm>
            <a:off x="286658" y="1219200"/>
            <a:ext cx="3836896" cy="3236686"/>
          </a:xfrm>
          <a:prstGeom prst="rect">
            <a:avLst/>
          </a:prstGeom>
        </p:spPr>
      </p:pic>
      <p:pic>
        <p:nvPicPr>
          <p:cNvPr id="5" name="Picture 4"/>
          <p:cNvPicPr>
            <a:picLocks noChangeAspect="1"/>
          </p:cNvPicPr>
          <p:nvPr/>
        </p:nvPicPr>
        <p:blipFill rotWithShape="1">
          <a:blip r:embed="rId2"/>
          <a:srcRect l="38344" t="34667" r="36719" b="16500"/>
          <a:stretch>
            <a:fillRect/>
          </a:stretch>
        </p:blipFill>
        <p:spPr>
          <a:xfrm>
            <a:off x="4752584" y="1132115"/>
            <a:ext cx="3415969" cy="34108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925" y="1132114"/>
            <a:ext cx="2985177" cy="3410858"/>
          </a:xfrm>
          <a:prstGeom prst="rect">
            <a:avLst/>
          </a:prstGeom>
        </p:spPr>
      </p:pic>
      <p:sp>
        <p:nvSpPr>
          <p:cNvPr id="6" name="TextBox 52"/>
          <p:cNvSpPr txBox="1"/>
          <p:nvPr/>
        </p:nvSpPr>
        <p:spPr>
          <a:xfrm>
            <a:off x="286658" y="4669304"/>
            <a:ext cx="3836896" cy="1938992"/>
          </a:xfrm>
          <a:prstGeom prst="rect">
            <a:avLst/>
          </a:prstGeom>
          <a:ln w="12700">
            <a:solidFill>
              <a:srgbClr val="3333FF"/>
            </a:solidFill>
            <a:miter lim="400000"/>
          </a:ln>
        </p:spPr>
        <p:txBody>
          <a:bodyPr wrap="square" lIns="45719" rIns="45719">
            <a:spAutoFit/>
          </a:bodyPr>
          <a:lstStyle>
            <a:lvl1pPr algn="ctr">
              <a:defRPr sz="1400">
                <a:solidFill>
                  <a:srgbClr val="F58B3D"/>
                </a:solidFill>
                <a:latin typeface="Avenir Next Demi Bold"/>
                <a:ea typeface="Avenir Next Demi Bold"/>
                <a:cs typeface="Avenir Next Demi Bold"/>
                <a:sym typeface="Avenir Next Demi Bold"/>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venir Next Demi Bold"/>
              </a:rPr>
              <a:t>Từ cuối thế kỉ XII, nhà Lý ngày càng suy yếu nên phải dựa vào thế lực họ Trần trong triều duy trì quyền lực</a:t>
            </a:r>
            <a:r>
              <a:rPr kumimoji="0" lang="vi-VN"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 Next Demi Bold"/>
              </a:rPr>
              <a:t>. </a:t>
            </a:r>
            <a:endParaRPr kumimoji="0" lang="vi-VN"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venir Next Demi Bold"/>
            </a:endParaRPr>
          </a:p>
        </p:txBody>
      </p:sp>
      <p:sp>
        <p:nvSpPr>
          <p:cNvPr id="7" name="TextBox 52"/>
          <p:cNvSpPr txBox="1"/>
          <p:nvPr/>
        </p:nvSpPr>
        <p:spPr>
          <a:xfrm>
            <a:off x="4814268" y="4853970"/>
            <a:ext cx="3292599" cy="1569660"/>
          </a:xfrm>
          <a:prstGeom prst="rect">
            <a:avLst/>
          </a:prstGeom>
          <a:ln w="12700">
            <a:solidFill>
              <a:srgbClr val="3333FF"/>
            </a:solidFill>
            <a:miter lim="400000"/>
          </a:ln>
        </p:spPr>
        <p:txBody>
          <a:bodyPr wrap="square" lIns="45719" rIns="45719">
            <a:spAutoFit/>
          </a:bodyPr>
          <a:lstStyle>
            <a:lvl1pPr algn="ctr">
              <a:defRPr sz="1400">
                <a:solidFill>
                  <a:srgbClr val="F05E69"/>
                </a:solidFill>
                <a:latin typeface="Avenir Next Demi Bold"/>
                <a:ea typeface="Avenir Next Demi Bold"/>
                <a:cs typeface="Avenir Next Demi Bold"/>
                <a:sym typeface="Avenir Next Demi Bold"/>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venir Next Demi Bold"/>
              </a:rPr>
              <a:t>Năm 1224, vua Lý Huệ Tông xuất gia đi tu, truyền ngôi cho Lý Chiêu Hoàng.</a:t>
            </a:r>
            <a:endParaRPr kumimoji="0" lang="vi-VN" sz="24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venir Next Demi Bold"/>
            </a:endParaRPr>
          </a:p>
        </p:txBody>
      </p:sp>
      <p:sp>
        <p:nvSpPr>
          <p:cNvPr id="9" name="TextBox 52"/>
          <p:cNvSpPr txBox="1"/>
          <p:nvPr/>
        </p:nvSpPr>
        <p:spPr>
          <a:xfrm>
            <a:off x="9021924" y="4853970"/>
            <a:ext cx="2985177" cy="1569660"/>
          </a:xfrm>
          <a:prstGeom prst="rect">
            <a:avLst/>
          </a:prstGeom>
          <a:ln w="12700">
            <a:solidFill>
              <a:srgbClr val="3333FF"/>
            </a:solidFill>
            <a:miter lim="400000"/>
          </a:ln>
        </p:spPr>
        <p:txBody>
          <a:bodyPr wrap="square" lIns="45719" rIns="45719">
            <a:spAutoFit/>
          </a:bodyPr>
          <a:lstStyle>
            <a:lvl1pPr algn="ctr">
              <a:defRPr sz="1400">
                <a:solidFill>
                  <a:srgbClr val="24A2E6"/>
                </a:solidFill>
                <a:latin typeface="Avenir Next Demi Bold"/>
                <a:ea typeface="Avenir Next Demi Bold"/>
                <a:cs typeface="Avenir Next Demi Bold"/>
                <a:sym typeface="Avenir Next Demi Bold"/>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venir Next Demi Bold"/>
              </a:rPr>
              <a:t>Năm 1226, Lý Chiêu Hoàng xuống chiếu nhường ngôi cho chồng là Trần Cảnh. </a:t>
            </a:r>
            <a:endParaRPr kumimoji="0" lang="en-US" sz="24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sym typeface="Avenir Next Demi Bold"/>
            </a:endParaRPr>
          </a:p>
        </p:txBody>
      </p:sp>
    </p:spTree>
  </p:cSld>
  <p:clrMapOvr>
    <a:masterClrMapping/>
  </p:clrMapOvr>
  <p:transition spd="med">
    <p:checke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6" name="Picture 2"/>
          <p:cNvPicPr>
            <a:picLocks noGrp="1" noChangeAspect="1" noChangeArrowheads="1"/>
          </p:cNvPicPr>
          <p:nvPr>
            <p:ph idx="1"/>
          </p:nvPr>
        </p:nvPicPr>
        <p:blipFill>
          <a:blip r:embed="rId1"/>
          <a:srcRect/>
          <a:stretch>
            <a:fillRect/>
          </a:stretch>
        </p:blipFill>
        <p:spPr>
          <a:xfrm>
            <a:off x="275341" y="487525"/>
            <a:ext cx="5205953" cy="4404987"/>
          </a:xfrm>
          <a:effectLst>
            <a:prstShdw prst="shdw17" dist="17961" dir="2700000">
              <a:schemeClr val="accent1">
                <a:gamma/>
                <a:shade val="60000"/>
                <a:invGamma/>
              </a:schemeClr>
            </a:prstShdw>
          </a:effectLst>
        </p:spPr>
      </p:pic>
      <p:sp>
        <p:nvSpPr>
          <p:cNvPr id="5" name="Rectangle 2"/>
          <p:cNvSpPr>
            <a:spLocks noGrp="1" noChangeArrowheads="1"/>
          </p:cNvSpPr>
          <p:nvPr>
            <p:ph type="title"/>
          </p:nvPr>
        </p:nvSpPr>
        <p:spPr>
          <a:xfrm>
            <a:off x="135118" y="92070"/>
            <a:ext cx="5486400" cy="304800"/>
          </a:xfrm>
        </p:spPr>
        <p:txBody>
          <a:bodyPr>
            <a:normAutofit fontScale="90000"/>
          </a:bodyPr>
          <a:lstStyle/>
          <a:p>
            <a:pPr eaLnBrk="1" hangingPunct="1"/>
            <a:r>
              <a:rPr lang="en-US" altLang="en-US" sz="3200" b="1" dirty="0" err="1">
                <a:solidFill>
                  <a:srgbClr val="FF3300"/>
                </a:solidFill>
              </a:rPr>
              <a:t>Thái</a:t>
            </a:r>
            <a:r>
              <a:rPr lang="en-US" altLang="en-US" sz="3200" b="1" dirty="0">
                <a:solidFill>
                  <a:srgbClr val="FF3300"/>
                </a:solidFill>
              </a:rPr>
              <a:t> </a:t>
            </a:r>
            <a:r>
              <a:rPr lang="en-US" altLang="en-US" sz="3200" b="1" dirty="0" err="1">
                <a:solidFill>
                  <a:srgbClr val="FF3300"/>
                </a:solidFill>
              </a:rPr>
              <a:t>sư</a:t>
            </a:r>
            <a:r>
              <a:rPr lang="en-US" altLang="en-US" sz="3200" b="1" dirty="0">
                <a:solidFill>
                  <a:srgbClr val="FF3300"/>
                </a:solidFill>
              </a:rPr>
              <a:t> </a:t>
            </a:r>
            <a:r>
              <a:rPr lang="en-US" altLang="en-US" sz="3200" b="1" dirty="0" err="1">
                <a:solidFill>
                  <a:srgbClr val="FF3300"/>
                </a:solidFill>
              </a:rPr>
              <a:t>Trần</a:t>
            </a:r>
            <a:r>
              <a:rPr lang="en-US" altLang="en-US" sz="3200" b="1" dirty="0">
                <a:solidFill>
                  <a:srgbClr val="FF3300"/>
                </a:solidFill>
              </a:rPr>
              <a:t> </a:t>
            </a:r>
            <a:r>
              <a:rPr lang="en-US" altLang="en-US" sz="3200" b="1" dirty="0" err="1">
                <a:solidFill>
                  <a:srgbClr val="FF3300"/>
                </a:solidFill>
              </a:rPr>
              <a:t>Thủ</a:t>
            </a:r>
            <a:r>
              <a:rPr lang="en-US" altLang="en-US" sz="3200" b="1" dirty="0">
                <a:solidFill>
                  <a:srgbClr val="FF3300"/>
                </a:solidFill>
              </a:rPr>
              <a:t> </a:t>
            </a:r>
            <a:r>
              <a:rPr lang="en-US" altLang="en-US" sz="3200" b="1" dirty="0" err="1">
                <a:solidFill>
                  <a:srgbClr val="FF3300"/>
                </a:solidFill>
              </a:rPr>
              <a:t>Độ</a:t>
            </a:r>
            <a:r>
              <a:rPr lang="en-US" altLang="en-US" sz="3200" b="1" dirty="0">
                <a:solidFill>
                  <a:srgbClr val="FF3300"/>
                </a:solidFill>
              </a:rPr>
              <a:t>.</a:t>
            </a:r>
            <a:endParaRPr lang="en-US" altLang="en-US" sz="3200" b="1" dirty="0">
              <a:solidFill>
                <a:srgbClr val="FF3300"/>
              </a:solidFill>
            </a:endParaRPr>
          </a:p>
        </p:txBody>
      </p:sp>
      <p:sp>
        <p:nvSpPr>
          <p:cNvPr id="2" name="Rectangle 1"/>
          <p:cNvSpPr/>
          <p:nvPr/>
        </p:nvSpPr>
        <p:spPr>
          <a:xfrm>
            <a:off x="5693790" y="396870"/>
            <a:ext cx="6363092" cy="3600986"/>
          </a:xfrm>
          <a:prstGeom prst="rect">
            <a:avLst/>
          </a:prstGeom>
        </p:spPr>
        <p:txBody>
          <a:bodyPr wrap="square">
            <a:spAutoFit/>
          </a:bodyPr>
          <a:lstStyle/>
          <a:p>
            <a:pPr algn="just">
              <a:spcBef>
                <a:spcPct val="50000"/>
              </a:spcBef>
            </a:pPr>
            <a:r>
              <a:rPr lang="en-US" altLang="en-US" sz="1600" b="1" dirty="0">
                <a:solidFill>
                  <a:srgbClr val="3415EB"/>
                </a:solidFill>
                <a:latin typeface=".VnTime" panose="020B7200000000000000" pitchFamily="34" charset="0"/>
                <a:cs typeface="Arial" panose="020B0604020202020204"/>
              </a:rPr>
              <a:t> </a:t>
            </a:r>
            <a:r>
              <a:rPr lang="en-US" altLang="en-US" sz="2400" dirty="0" err="1">
                <a:solidFill>
                  <a:srgbClr val="3415EB"/>
                </a:solidFill>
                <a:latin typeface="Times New Roman" panose="02020603050405020304" pitchFamily="18" charset="0"/>
                <a:cs typeface="Times New Roman" panose="02020603050405020304" pitchFamily="18" charset="0"/>
              </a:rPr>
              <a:t>Trong</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ngày</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lễ</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lên</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ngôi</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của</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Trần</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Cảnh</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tổng</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chỉ</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huy</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Trần</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Thủ</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Độ</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nhấn</a:t>
            </a:r>
            <a:r>
              <a:rPr lang="en-US" altLang="en-US" sz="2400" dirty="0">
                <a:solidFill>
                  <a:srgbClr val="3415EB"/>
                </a:solidFill>
                <a:latin typeface="Times New Roman" panose="02020603050405020304" pitchFamily="18" charset="0"/>
                <a:cs typeface="Times New Roman" panose="02020603050405020304" pitchFamily="18" charset="0"/>
              </a:rPr>
              <a:t> </a:t>
            </a:r>
            <a:r>
              <a:rPr lang="en-US" altLang="en-US" sz="2400" dirty="0" err="1">
                <a:solidFill>
                  <a:srgbClr val="3415EB"/>
                </a:solidFill>
                <a:latin typeface="Times New Roman" panose="02020603050405020304" pitchFamily="18" charset="0"/>
                <a:cs typeface="Times New Roman" panose="02020603050405020304" pitchFamily="18" charset="0"/>
              </a:rPr>
              <a:t>mạnh</a:t>
            </a:r>
            <a:r>
              <a:rPr lang="en-US" altLang="en-US" sz="2400" dirty="0">
                <a:solidFill>
                  <a:srgbClr val="3415EB"/>
                </a:solidFill>
                <a:latin typeface="Times New Roman" panose="02020603050405020304" pitchFamily="18" charset="0"/>
                <a:cs typeface="Times New Roman" panose="02020603050405020304" pitchFamily="18" charset="0"/>
              </a:rPr>
              <a:t>:</a:t>
            </a:r>
            <a:r>
              <a:rPr lang="en-US" altLang="en-US" sz="2400" b="1" dirty="0">
                <a:solidFill>
                  <a:srgbClr val="3415EB"/>
                </a:solidFill>
                <a:latin typeface="Times New Roman" panose="02020603050405020304" pitchFamily="18" charset="0"/>
                <a:cs typeface="Times New Roman" panose="02020603050405020304" pitchFamily="18" charset="0"/>
              </a:rPr>
              <a:t> </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Hiện</a:t>
            </a:r>
            <a:r>
              <a:rPr lang="en-US" altLang="en-US" sz="2400" b="1" i="1" dirty="0">
                <a:solidFill>
                  <a:srgbClr val="3415EB"/>
                </a:solidFill>
                <a:latin typeface="Times New Roman" panose="02020603050405020304" pitchFamily="18" charset="0"/>
                <a:cs typeface="Times New Roman" panose="02020603050405020304" pitchFamily="18" charset="0"/>
              </a:rPr>
              <a:t> nay, </a:t>
            </a:r>
            <a:r>
              <a:rPr lang="en-US" altLang="en-US" sz="2400" b="1" i="1" dirty="0" err="1">
                <a:solidFill>
                  <a:srgbClr val="3415EB"/>
                </a:solidFill>
                <a:latin typeface="Times New Roman" panose="02020603050405020304" pitchFamily="18" charset="0"/>
                <a:cs typeface="Times New Roman" panose="02020603050405020304" pitchFamily="18" charset="0"/>
              </a:rPr>
              <a:t>giặc</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cướp</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đều</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nổi</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họa</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loạn</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mỗi</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ngày</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một</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tăng</a:t>
            </a:r>
            <a:r>
              <a:rPr lang="en-US" altLang="en-US" sz="2400" b="1" i="1" dirty="0">
                <a:solidFill>
                  <a:srgbClr val="3415EB"/>
                </a:solidFill>
                <a:latin typeface="Times New Roman" panose="02020603050405020304" pitchFamily="18" charset="0"/>
                <a:cs typeface="Times New Roman" panose="02020603050405020304" pitchFamily="18" charset="0"/>
              </a:rPr>
              <a:t>…</a:t>
            </a:r>
            <a:r>
              <a:rPr lang="en-US" altLang="en-US" sz="2400" b="1" i="1" dirty="0" err="1">
                <a:solidFill>
                  <a:srgbClr val="3415EB"/>
                </a:solidFill>
                <a:latin typeface="Times New Roman" panose="02020603050405020304" pitchFamily="18" charset="0"/>
                <a:cs typeface="Times New Roman" panose="02020603050405020304" pitchFamily="18" charset="0"/>
              </a:rPr>
              <a:t>nhà</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Lý</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suy</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yếu</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thế</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nước</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nghiêng</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đổ</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nguy</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ngập</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nên</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chúa</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Chiêu</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Hoàng</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không</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thể</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gánh</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vác</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nổi</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mới</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ủy</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thác</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cho</a:t>
            </a:r>
            <a:r>
              <a:rPr lang="en-US" altLang="en-US" sz="2400" b="1" i="1" dirty="0">
                <a:solidFill>
                  <a:srgbClr val="3415EB"/>
                </a:solidFill>
                <a:latin typeface="Times New Roman" panose="02020603050405020304" pitchFamily="18" charset="0"/>
                <a:cs typeface="Times New Roman" panose="02020603050405020304" pitchFamily="18" charset="0"/>
              </a:rPr>
              <a:t> </a:t>
            </a:r>
            <a:r>
              <a:rPr lang="en-US" altLang="en-US" sz="2400" b="1" i="1" dirty="0" err="1">
                <a:solidFill>
                  <a:srgbClr val="3415EB"/>
                </a:solidFill>
                <a:latin typeface="Times New Roman" panose="02020603050405020304" pitchFamily="18" charset="0"/>
                <a:cs typeface="Times New Roman" panose="02020603050405020304" pitchFamily="18" charset="0"/>
              </a:rPr>
              <a:t>chồng</a:t>
            </a:r>
            <a:r>
              <a:rPr lang="en-US" altLang="en-US" sz="2400" b="1" i="1" dirty="0">
                <a:solidFill>
                  <a:srgbClr val="3415EB"/>
                </a:solidFill>
                <a:latin typeface="Times New Roman" panose="02020603050405020304" pitchFamily="18" charset="0"/>
                <a:cs typeface="Times New Roman" panose="02020603050405020304" pitchFamily="18" charset="0"/>
              </a:rPr>
              <a:t>”. </a:t>
            </a:r>
            <a:endParaRPr lang="en-US" altLang="en-US" sz="2400" b="1" i="1" dirty="0">
              <a:solidFill>
                <a:srgbClr val="3415EB"/>
              </a:solidFill>
              <a:latin typeface="Times New Roman" panose="02020603050405020304" pitchFamily="18" charset="0"/>
              <a:cs typeface="Times New Roman" panose="02020603050405020304" pitchFamily="18" charset="0"/>
            </a:endParaRPr>
          </a:p>
          <a:p>
            <a:pPr algn="just">
              <a:spcBef>
                <a:spcPct val="50000"/>
              </a:spcBef>
            </a:pPr>
            <a:r>
              <a:rPr lang="en-US" altLang="en-US" sz="2400" b="1" dirty="0">
                <a:solidFill>
                  <a:srgbClr val="FF0000"/>
                </a:solidFill>
                <a:latin typeface="Times New Roman" panose="02020603050405020304" pitchFamily="18" charset="0"/>
                <a:cs typeface="Times New Roman" panose="02020603050405020304" pitchFamily="18" charset="0"/>
              </a:rPr>
              <a:t>Qua </a:t>
            </a:r>
            <a:r>
              <a:rPr lang="en-US" altLang="en-US" sz="2400" b="1" dirty="0" err="1">
                <a:solidFill>
                  <a:srgbClr val="FF0000"/>
                </a:solidFill>
                <a:latin typeface="Times New Roman" panose="02020603050405020304" pitchFamily="18" charset="0"/>
                <a:cs typeface="Times New Roman" panose="02020603050405020304" pitchFamily="18" charset="0"/>
              </a:rPr>
              <a:t>câu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nói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Trần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Thủ</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Độ</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em</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thấy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việc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Trần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lập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cần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thiết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trong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hoàn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cảnh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lúc</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bấy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giờ</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không</a:t>
            </a:r>
            <a:r>
              <a:rPr lang="en-US" altLang="en-US" sz="2400" b="1" dirty="0">
                <a:solidFill>
                  <a:srgbClr val="FF0000"/>
                </a:solidFill>
                <a:latin typeface="Times New Roman" panose="02020603050405020304" pitchFamily="18" charset="0"/>
                <a:cs typeface="Times New Roman" panose="02020603050405020304" pitchFamily="18" charset="0"/>
              </a:rPr>
              <a:t>? </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itle 1"/>
          <p:cNvSpPr txBox="1"/>
          <p:nvPr/>
        </p:nvSpPr>
        <p:spPr bwMode="auto">
          <a:xfrm>
            <a:off x="5623875" y="4392891"/>
            <a:ext cx="6363092" cy="2168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just"/>
            <a:r>
              <a:rPr lang="en-US" sz="2600" dirty="0" err="1">
                <a:solidFill>
                  <a:schemeClr val="tx1"/>
                </a:solidFill>
                <a:latin typeface="Times New Roman" panose="02020603050405020304"/>
                <a:cs typeface="Arial" panose="020B0604020202020204"/>
              </a:rPr>
              <a:t>Rất</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cần</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thiết</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Đây</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là</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quyết</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định</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đúng</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đắn</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vì</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nước</a:t>
            </a:r>
            <a:r>
              <a:rPr lang="en-US" sz="2600" dirty="0">
                <a:solidFill>
                  <a:schemeClr val="tx1"/>
                </a:solidFill>
                <a:latin typeface="Times New Roman" panose="02020603050405020304"/>
                <a:cs typeface="Arial" panose="020B0604020202020204"/>
              </a:rPr>
              <a:t> ta </a:t>
            </a:r>
            <a:r>
              <a:rPr lang="en-US" sz="2600" dirty="0" err="1">
                <a:solidFill>
                  <a:schemeClr val="tx1"/>
                </a:solidFill>
                <a:latin typeface="Times New Roman" panose="02020603050405020304"/>
                <a:cs typeface="Arial" panose="020B0604020202020204"/>
              </a:rPr>
              <a:t>lúc</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bấy</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giờ</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lâm</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vào</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tình</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trạng</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khủng</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hoảng</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trầm</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trọng</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Cần</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có</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người</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có</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uy</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tín</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để</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gánh</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vác</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trọng</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a:cs typeface="Arial" panose="020B0604020202020204"/>
              </a:rPr>
              <a:t>trách</a:t>
            </a:r>
            <a:r>
              <a:rPr lang="en-US" sz="2600" dirty="0">
                <a:solidFill>
                  <a:schemeClr val="tx1"/>
                </a:solidFill>
                <a:latin typeface="Times New Roman" panose="02020603050405020304"/>
                <a:cs typeface="Arial" panose="020B0604020202020204"/>
              </a:rPr>
              <a:t> </a:t>
            </a:r>
            <a:r>
              <a:rPr lang="en-US" sz="2600" dirty="0" err="1">
                <a:solidFill>
                  <a:schemeClr val="tx1"/>
                </a:solidFill>
                <a:latin typeface="Times New Roman" panose="02020603050405020304" pitchFamily="18" charset="0"/>
                <a:cs typeface="Times New Roman" panose="02020603050405020304" pitchFamily="18" charset="0"/>
              </a:rPr>
              <a:t>này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phù</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hợp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nguyện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vọng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chúng</a:t>
            </a:r>
            <a:r>
              <a:rPr lang="en-US" sz="2600" dirty="0">
                <a:solidFill>
                  <a:schemeClr val="tx1"/>
                </a:solidFill>
                <a:latin typeface="Times New Roman" panose="02020603050405020304" pitchFamily="18" charset="0"/>
                <a:cs typeface="Times New Roman" panose="02020603050405020304" pitchFamily="18" charset="0"/>
              </a:rPr>
              <a:t> .</a:t>
            </a:r>
            <a:endParaRPr lang="en-US" sz="2600" dirty="0">
              <a:solidFill>
                <a:schemeClr val="tx1"/>
              </a:solidFill>
              <a:latin typeface="Times New Roman" panose="02020603050405020304" pitchFamily="18" charset="0"/>
              <a:cs typeface="Times New Roman" panose="02020603050405020304" pitchFamily="18" charset="0"/>
            </a:endParaRPr>
          </a:p>
          <a:p>
            <a:pPr algn="just"/>
            <a:endParaRPr lang="en-US" sz="2400" dirty="0">
              <a:solidFill>
                <a:srgbClr val="FF0000"/>
              </a:solidFill>
              <a:latin typeface="Arial" panose="020B0604020202020204"/>
              <a:cs typeface="Arial" panose="020B0604020202020204"/>
            </a:endParaRPr>
          </a:p>
        </p:txBody>
      </p:sp>
      <p:sp>
        <p:nvSpPr>
          <p:cNvPr id="7" name="TextBox 6"/>
          <p:cNvSpPr txBox="1"/>
          <p:nvPr/>
        </p:nvSpPr>
        <p:spPr>
          <a:xfrm>
            <a:off x="275341" y="5207309"/>
            <a:ext cx="4805706" cy="1384995"/>
          </a:xfrm>
          <a:prstGeom prst="rect">
            <a:avLst/>
          </a:prstGeom>
          <a:noFill/>
        </p:spPr>
        <p:txBody>
          <a:bodyPr wrap="square">
            <a:spAutoFit/>
          </a:bodyPr>
          <a:lstStyle/>
          <a:p>
            <a:pPr marL="0" marR="0" lvl="0" indent="457200" algn="just" defTabSz="914400" rtl="0" eaLnBrk="1" fontAlgn="auto" latinLnBrk="0" hangingPunct="1">
              <a:spcBef>
                <a:spcPts val="0"/>
              </a:spcBef>
              <a:spcAft>
                <a:spcPts val="0"/>
              </a:spcAft>
              <a:buClr>
                <a:srgbClr val="000000"/>
              </a:buClr>
              <a:buSzTx/>
              <a:buFont typeface="Arial" panose="020B0604020202020204"/>
              <a:buNone/>
              <a:defRPr/>
            </a:pPr>
            <a:r>
              <a:rPr kumimoji="0" lang="vi-VN" sz="2800" b="1" i="1"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rPr>
              <a:t>Trần Thủ Độ có vai trò như thế nào đ</a:t>
            </a:r>
            <a:r>
              <a:rPr kumimoji="0" lang="en-US" sz="2800" b="1" i="1"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rPr>
              <a:t>ố</a:t>
            </a:r>
            <a:r>
              <a:rPr kumimoji="0" lang="vi-VN" sz="2800" b="1" i="1"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rPr>
              <a:t>i với sự thành lập của </a:t>
            </a:r>
            <a:r>
              <a:rPr kumimoji="0" lang="en-US" sz="2800" b="1" i="1" u="none" strike="noStrike" kern="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Arial" panose="020B0604020202020204"/>
              </a:rPr>
              <a:t>nhà</a:t>
            </a:r>
            <a:r>
              <a:rPr kumimoji="0" lang="en-US" sz="2800" b="1" i="1"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vi-VN" sz="2800" b="1" i="1"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rPr>
              <a:t>Trần?</a:t>
            </a:r>
            <a:endParaRPr kumimoji="0" lang="en-US" sz="2800" b="1" i="1" u="none" strike="noStrike" kern="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endPar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3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3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35" name="TextBox 34"/>
          <p:cNvSpPr txBox="1"/>
          <p:nvPr/>
        </p:nvSpPr>
        <p:spPr>
          <a:xfrm>
            <a:off x="121023" y="1204532"/>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Sự thành lập nhà Trần</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21023" y="1740063"/>
            <a:ext cx="1131345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kỉ</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XII,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yếu</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phải dựa vào họ Trần</a:t>
            </a: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Đầu năm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1226</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Chiêu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nhường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Trần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03200" y="2565175"/>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chính trị</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7433" y="150828"/>
            <a:ext cx="11614608" cy="2340254"/>
          </a:xfrm>
          <a:prstGeom prst="rect">
            <a:avLst/>
          </a:prstGeom>
        </p:spPr>
        <p:style>
          <a:lnRef idx="2">
            <a:schemeClr val="dk1"/>
          </a:lnRef>
          <a:fillRef idx="1">
            <a:schemeClr val="lt1"/>
          </a:fillRef>
          <a:effectRef idx="0">
            <a:schemeClr val="dk1"/>
          </a:effectRef>
          <a:fontRef idx="minor">
            <a:schemeClr val="dk1"/>
          </a:fontRef>
        </p:style>
        <p:txBody>
          <a:bodyPr rtlCol="0" anchor="ctr">
            <a:normAutofit/>
          </a:bodyPr>
          <a:lstStyle/>
          <a:p>
            <a:pPr marL="0" indent="0" algn="ctr">
              <a:buNone/>
            </a:pPr>
            <a:r>
              <a:rPr lang="vi-VN" sz="2800" b="1" dirty="0">
                <a:solidFill>
                  <a:srgbClr val="00B050"/>
                </a:solidFill>
                <a:latin typeface="+mj-lt"/>
              </a:rPr>
              <a:t>NHIỆM VỤ 2:  THẢO LUẬN (2phút)</a:t>
            </a:r>
            <a:endParaRPr lang="vi-VN" sz="2800" b="1" dirty="0">
              <a:solidFill>
                <a:srgbClr val="00B050"/>
              </a:solidFill>
              <a:latin typeface="+mj-lt"/>
            </a:endParaRPr>
          </a:p>
          <a:p>
            <a:pPr marL="0" indent="0" algn="just">
              <a:buNone/>
            </a:pPr>
            <a:r>
              <a:rPr lang="vi-VN" b="1" dirty="0">
                <a:solidFill>
                  <a:schemeClr val="tx1"/>
                </a:solidFill>
                <a:latin typeface="+mj-lt"/>
              </a:rPr>
              <a:t>Nhóm 1, </a:t>
            </a:r>
            <a:r>
              <a:rPr lang="en-US" altLang="vi-VN" b="1" dirty="0">
                <a:solidFill>
                  <a:schemeClr val="tx1"/>
                </a:solidFill>
                <a:latin typeface="+mj-lt"/>
              </a:rPr>
              <a:t>4</a:t>
            </a:r>
            <a:r>
              <a:rPr lang="vi-VN" b="1" dirty="0">
                <a:solidFill>
                  <a:schemeClr val="tx1"/>
                </a:solidFill>
                <a:latin typeface="+mj-lt"/>
              </a:rPr>
              <a:t>: </a:t>
            </a:r>
            <a:r>
              <a:rPr lang="vi-VN" dirty="0">
                <a:latin typeface="+mj-lt"/>
              </a:rPr>
              <a:t>Vẽ sơ đồ t</a:t>
            </a:r>
            <a:r>
              <a:rPr lang="vi-VN" sz="2800" dirty="0">
                <a:latin typeface="+mj-lt"/>
              </a:rPr>
              <a:t>ổ chức bộ máy nhà nước thời Trần </a:t>
            </a:r>
            <a:endParaRPr lang="vi-VN" sz="2800" dirty="0">
              <a:latin typeface="+mj-lt"/>
            </a:endParaRPr>
          </a:p>
          <a:p>
            <a:pPr marL="0" indent="0" algn="just">
              <a:buNone/>
            </a:pPr>
            <a:r>
              <a:rPr lang="vi-VN" b="1" dirty="0">
                <a:latin typeface="+mj-lt"/>
              </a:rPr>
              <a:t>Nhóm 2: </a:t>
            </a:r>
            <a:r>
              <a:rPr lang="vi-VN" dirty="0">
                <a:latin typeface="+mj-lt"/>
              </a:rPr>
              <a:t>Pháp luật có gì đặc biệt</a:t>
            </a:r>
            <a:endParaRPr lang="vi-VN" sz="2800" dirty="0">
              <a:latin typeface="+mj-lt"/>
            </a:endParaRPr>
          </a:p>
          <a:p>
            <a:pPr marL="0" indent="0" algn="just">
              <a:buNone/>
            </a:pPr>
            <a:r>
              <a:rPr lang="vi-VN" b="1" dirty="0">
                <a:latin typeface="+mj-lt"/>
              </a:rPr>
              <a:t>Nhóm </a:t>
            </a:r>
            <a:r>
              <a:rPr lang="en-US" altLang="vi-VN" b="1" dirty="0">
                <a:latin typeface="+mj-lt"/>
              </a:rPr>
              <a:t>3</a:t>
            </a:r>
            <a:r>
              <a:rPr lang="vi-VN" b="1" dirty="0">
                <a:latin typeface="+mj-lt"/>
              </a:rPr>
              <a:t>:  </a:t>
            </a:r>
            <a:r>
              <a:rPr lang="vi-VN" dirty="0">
                <a:latin typeface="+mj-lt"/>
              </a:rPr>
              <a:t>Quân đội thời Trần tổ chức như thế nào?</a:t>
            </a:r>
            <a:endParaRPr lang="vi-VN" dirty="0">
              <a:latin typeface="+mj-lt"/>
            </a:endParaRPr>
          </a:p>
        </p:txBody>
      </p:sp>
      <p:pic>
        <p:nvPicPr>
          <p:cNvPr id="5" name="Picture 8" descr="Digit 12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9220986" y="61117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down)">
                                      <p:cBhvr>
                                        <p:cTn id="20" dur="500"/>
                                        <p:tgtEl>
                                          <p:spTgt spid="4">
                                            <p:txEl>
                                              <p:pRg st="3" end="3"/>
                                            </p:txEl>
                                          </p:spTgt>
                                        </p:tgtEl>
                                      </p:cBhvr>
                                    </p:animEffect>
                                  </p:childTnLst>
                                </p:cTn>
                              </p:par>
                              <p:par>
                                <p:cTn id="21" presetID="31" presetClass="exit" presetSubtype="0" fill="hold" nodeType="withEffect">
                                  <p:stCondLst>
                                    <p:cond delay="123000"/>
                                  </p:stCondLst>
                                  <p:iterate type="lt">
                                    <p:tmPct val="5000"/>
                                  </p:iterate>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2818" name="Group 4"/>
          <p:cNvGrpSpPr/>
          <p:nvPr/>
        </p:nvGrpSpPr>
        <p:grpSpPr bwMode="auto">
          <a:xfrm>
            <a:off x="1524001" y="0"/>
            <a:ext cx="9123363" cy="6858000"/>
            <a:chOff x="0" y="0"/>
            <a:chExt cx="5760" cy="4328"/>
          </a:xfrm>
        </p:grpSpPr>
        <p:sp>
          <p:nvSpPr>
            <p:cNvPr id="162850" name="Line 5"/>
            <p:cNvSpPr>
              <a:spLocks noChangeShapeType="1"/>
            </p:cNvSpPr>
            <p:nvPr/>
          </p:nvSpPr>
          <p:spPr bwMode="auto">
            <a:xfrm>
              <a:off x="0" y="0"/>
              <a:ext cx="57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51" name="Line 6"/>
            <p:cNvSpPr>
              <a:spLocks noChangeShapeType="1"/>
            </p:cNvSpPr>
            <p:nvPr/>
          </p:nvSpPr>
          <p:spPr bwMode="auto">
            <a:xfrm>
              <a:off x="0"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52" name="Line 7"/>
            <p:cNvSpPr>
              <a:spLocks noChangeShapeType="1"/>
            </p:cNvSpPr>
            <p:nvPr/>
          </p:nvSpPr>
          <p:spPr bwMode="auto">
            <a:xfrm>
              <a:off x="0" y="4328"/>
              <a:ext cx="57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53" name="Line 8"/>
            <p:cNvSpPr>
              <a:spLocks noChangeShapeType="1"/>
            </p:cNvSpPr>
            <p:nvPr/>
          </p:nvSpPr>
          <p:spPr bwMode="auto">
            <a:xfrm>
              <a:off x="5760"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grpSp>
      <p:sp>
        <p:nvSpPr>
          <p:cNvPr id="219145" name="Text Box 9"/>
          <p:cNvSpPr txBox="1">
            <a:spLocks noChangeArrowheads="1"/>
          </p:cNvSpPr>
          <p:nvPr/>
        </p:nvSpPr>
        <p:spPr bwMode="auto">
          <a:xfrm>
            <a:off x="3048000" y="609600"/>
            <a:ext cx="3657600" cy="369888"/>
          </a:xfrm>
          <a:prstGeom prst="rect">
            <a:avLst/>
          </a:prstGeom>
        </p:spPr>
        <p:style>
          <a:lnRef idx="2">
            <a:schemeClr val="dk1"/>
          </a:lnRef>
          <a:fillRef idx="1">
            <a:schemeClr val="lt1"/>
          </a:fillRef>
          <a:effectRef idx="0">
            <a:schemeClr val="dk1"/>
          </a:effectRef>
          <a:fontRef idx="minor">
            <a:schemeClr val="dk1"/>
          </a:fontRef>
        </p:style>
        <p:txBody>
          <a:bodyPr tIns="0" bIns="0">
            <a:spAutoFit/>
          </a:bodyPr>
          <a:lstStyle/>
          <a:p>
            <a:pPr algn="ctr" fontAlgn="base">
              <a:spcBef>
                <a:spcPct val="0"/>
              </a:spcBef>
              <a:spcAft>
                <a:spcPct val="0"/>
              </a:spcAft>
              <a:defRPr/>
            </a:pP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9146" name="Text Box 10"/>
          <p:cNvSpPr txBox="1">
            <a:spLocks noChangeArrowheads="1"/>
          </p:cNvSpPr>
          <p:nvPr/>
        </p:nvSpPr>
        <p:spPr bwMode="auto">
          <a:xfrm>
            <a:off x="1905000" y="1524001"/>
            <a:ext cx="2139950" cy="307975"/>
          </a:xfrm>
          <a:prstGeom prst="rect">
            <a:avLst/>
          </a:prstGeom>
        </p:spPr>
        <p:style>
          <a:lnRef idx="2">
            <a:schemeClr val="dk1"/>
          </a:lnRef>
          <a:fillRef idx="1">
            <a:schemeClr val="lt1"/>
          </a:fillRef>
          <a:effectRef idx="0">
            <a:schemeClr val="dk1"/>
          </a:effectRef>
          <a:fontRef idx="minor">
            <a:schemeClr val="dk1"/>
          </a:fontRef>
        </p:style>
        <p:txBody>
          <a:bodyPr tIns="0" bIns="0">
            <a:spAutoFit/>
          </a:bodyPr>
          <a:lstStyle/>
          <a:p>
            <a:pPr algn="ctr" fontAlgn="base">
              <a:spcBef>
                <a:spcPct val="0"/>
              </a:spcBef>
              <a:spcAft>
                <a:spcPct val="0"/>
              </a:spcAft>
              <a:defRPr/>
            </a:pPr>
            <a:endParaRPr lang="en-US" sz="2000" b="1" dirty="0">
              <a:solidFill>
                <a:srgbClr val="FF0000"/>
              </a:solidFill>
              <a:latin typeface="Arial" panose="020B0604020202020204"/>
              <a:cs typeface="Arial" panose="020B0604020202020204"/>
            </a:endParaRPr>
          </a:p>
        </p:txBody>
      </p:sp>
      <p:sp>
        <p:nvSpPr>
          <p:cNvPr id="219147" name="Text Box 11"/>
          <p:cNvSpPr txBox="1">
            <a:spLocks noChangeArrowheads="1"/>
          </p:cNvSpPr>
          <p:nvPr/>
        </p:nvSpPr>
        <p:spPr bwMode="auto">
          <a:xfrm>
            <a:off x="5410200" y="1524001"/>
            <a:ext cx="1981200" cy="307975"/>
          </a:xfrm>
          <a:prstGeom prst="rect">
            <a:avLst/>
          </a:prstGeom>
        </p:spPr>
        <p:style>
          <a:lnRef idx="2">
            <a:schemeClr val="dk1"/>
          </a:lnRef>
          <a:fillRef idx="1">
            <a:schemeClr val="lt1"/>
          </a:fillRef>
          <a:effectRef idx="0">
            <a:schemeClr val="dk1"/>
          </a:effectRef>
          <a:fontRef idx="minor">
            <a:schemeClr val="dk1"/>
          </a:fontRef>
        </p:style>
        <p:txBody>
          <a:bodyPr tIns="0" bIns="0">
            <a:spAutoFit/>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 </a:t>
            </a:r>
            <a:endParaRPr lang="en-US" sz="2000" b="1" dirty="0">
              <a:solidFill>
                <a:srgbClr val="FF0000"/>
              </a:solidFill>
              <a:latin typeface="Arial" panose="020B0604020202020204"/>
              <a:cs typeface="Arial" panose="020B0604020202020204"/>
            </a:endParaRPr>
          </a:p>
        </p:txBody>
      </p:sp>
      <p:sp>
        <p:nvSpPr>
          <p:cNvPr id="22534" name="Text Box 12"/>
          <p:cNvSpPr txBox="1">
            <a:spLocks noChangeArrowheads="1"/>
          </p:cNvSpPr>
          <p:nvPr/>
        </p:nvSpPr>
        <p:spPr bwMode="auto">
          <a:xfrm>
            <a:off x="1752600" y="2209800"/>
            <a:ext cx="2743200" cy="3810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spcBef>
                <a:spcPct val="0"/>
              </a:spcBef>
              <a:spcAft>
                <a:spcPct val="0"/>
              </a:spcAft>
              <a:defRPr/>
            </a:pPr>
            <a:endParaRPr lang="en-US" sz="2000" b="1" dirty="0">
              <a:solidFill>
                <a:srgbClr val="FF0000"/>
              </a:solidFill>
              <a:latin typeface="Arial" panose="020B0604020202020204"/>
              <a:cs typeface="Arial" panose="020B0604020202020204"/>
            </a:endParaRPr>
          </a:p>
        </p:txBody>
      </p:sp>
      <p:sp>
        <p:nvSpPr>
          <p:cNvPr id="22535" name="Text Box 13"/>
          <p:cNvSpPr txBox="1">
            <a:spLocks noChangeArrowheads="1"/>
          </p:cNvSpPr>
          <p:nvPr/>
        </p:nvSpPr>
        <p:spPr bwMode="auto">
          <a:xfrm>
            <a:off x="5029200" y="2209800"/>
            <a:ext cx="2743200" cy="3810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spcBef>
                <a:spcPct val="0"/>
              </a:spcBef>
              <a:spcAft>
                <a:spcPct val="0"/>
              </a:spcAft>
              <a:defRPr/>
            </a:pPr>
            <a:endParaRPr lang="en-US" sz="2000" b="1" dirty="0">
              <a:solidFill>
                <a:srgbClr val="FF0000"/>
              </a:solidFill>
              <a:latin typeface="Arial" panose="020B0604020202020204"/>
              <a:cs typeface="Arial" panose="020B0604020202020204"/>
            </a:endParaRPr>
          </a:p>
        </p:txBody>
      </p:sp>
      <p:sp>
        <p:nvSpPr>
          <p:cNvPr id="219150" name="Text Box 14"/>
          <p:cNvSpPr txBox="1">
            <a:spLocks noChangeArrowheads="1"/>
          </p:cNvSpPr>
          <p:nvPr/>
        </p:nvSpPr>
        <p:spPr bwMode="auto">
          <a:xfrm>
            <a:off x="17526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endParaRPr lang="en-US" sz="2000" b="1" dirty="0">
              <a:solidFill>
                <a:srgbClr val="000000"/>
              </a:solidFill>
              <a:latin typeface="Arial" panose="020B0604020202020204"/>
              <a:cs typeface="Arial" panose="020B0604020202020204"/>
            </a:endParaRPr>
          </a:p>
        </p:txBody>
      </p:sp>
      <p:sp>
        <p:nvSpPr>
          <p:cNvPr id="219151" name="Text Box 15"/>
          <p:cNvSpPr txBox="1">
            <a:spLocks noChangeArrowheads="1"/>
          </p:cNvSpPr>
          <p:nvPr/>
        </p:nvSpPr>
        <p:spPr bwMode="auto">
          <a:xfrm>
            <a:off x="26670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endParaRPr lang="en-US" sz="2000" b="1" dirty="0">
              <a:solidFill>
                <a:srgbClr val="000000"/>
              </a:solidFill>
              <a:latin typeface="Arial" panose="020B0604020202020204"/>
              <a:cs typeface="Arial" panose="020B0604020202020204"/>
            </a:endParaRPr>
          </a:p>
        </p:txBody>
      </p:sp>
      <p:sp>
        <p:nvSpPr>
          <p:cNvPr id="219152" name="Text Box 16"/>
          <p:cNvSpPr txBox="1">
            <a:spLocks noChangeArrowheads="1"/>
          </p:cNvSpPr>
          <p:nvPr/>
        </p:nvSpPr>
        <p:spPr bwMode="auto">
          <a:xfrm>
            <a:off x="35814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endParaRPr lang="en-US" sz="2000" b="1" dirty="0">
              <a:solidFill>
                <a:srgbClr val="000000"/>
              </a:solidFill>
              <a:latin typeface="Arial" panose="020B0604020202020204"/>
              <a:cs typeface="Arial" panose="020B0604020202020204"/>
            </a:endParaRPr>
          </a:p>
        </p:txBody>
      </p:sp>
      <p:sp>
        <p:nvSpPr>
          <p:cNvPr id="219156" name="Text Box 20"/>
          <p:cNvSpPr txBox="1">
            <a:spLocks noChangeArrowheads="1"/>
          </p:cNvSpPr>
          <p:nvPr/>
        </p:nvSpPr>
        <p:spPr bwMode="auto">
          <a:xfrm>
            <a:off x="3200400" y="3505200"/>
            <a:ext cx="3124200" cy="4000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endParaRPr lang="en-US" sz="2000" b="1" dirty="0">
              <a:solidFill>
                <a:srgbClr val="FF0000"/>
              </a:solidFill>
              <a:latin typeface="Arial" panose="020B0604020202020204"/>
              <a:cs typeface="Arial" panose="020B0604020202020204"/>
            </a:endParaRPr>
          </a:p>
        </p:txBody>
      </p:sp>
      <p:sp>
        <p:nvSpPr>
          <p:cNvPr id="162828" name="Line 24"/>
          <p:cNvSpPr>
            <a:spLocks noChangeShapeType="1"/>
          </p:cNvSpPr>
          <p:nvPr/>
        </p:nvSpPr>
        <p:spPr bwMode="auto">
          <a:xfrm flipH="1">
            <a:off x="4044950" y="979488"/>
            <a:ext cx="787400" cy="544512"/>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29" name="Line 25"/>
          <p:cNvSpPr>
            <a:spLocks noChangeShapeType="1"/>
          </p:cNvSpPr>
          <p:nvPr/>
        </p:nvSpPr>
        <p:spPr bwMode="auto">
          <a:xfrm>
            <a:off x="4767263" y="946150"/>
            <a:ext cx="685800" cy="57785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30" name="Line 26"/>
          <p:cNvSpPr>
            <a:spLocks noChangeShapeType="1"/>
          </p:cNvSpPr>
          <p:nvPr/>
        </p:nvSpPr>
        <p:spPr bwMode="auto">
          <a:xfrm>
            <a:off x="4724400" y="4191000"/>
            <a:ext cx="0" cy="19685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31" name="Line 27"/>
          <p:cNvSpPr>
            <a:spLocks noChangeShapeType="1"/>
          </p:cNvSpPr>
          <p:nvPr/>
        </p:nvSpPr>
        <p:spPr bwMode="auto">
          <a:xfrm>
            <a:off x="4308475" y="5319714"/>
            <a:ext cx="0" cy="198437"/>
          </a:xfrm>
          <a:prstGeom prst="line">
            <a:avLst/>
          </a:prstGeom>
          <a:noFill/>
          <a:ln w="9525">
            <a:solidFill>
              <a:schemeClr val="bg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32" name="Line 28"/>
          <p:cNvSpPr>
            <a:spLocks noChangeShapeType="1"/>
          </p:cNvSpPr>
          <p:nvPr/>
        </p:nvSpPr>
        <p:spPr bwMode="auto">
          <a:xfrm>
            <a:off x="4295775" y="6046788"/>
            <a:ext cx="0" cy="265112"/>
          </a:xfrm>
          <a:prstGeom prst="line">
            <a:avLst/>
          </a:prstGeom>
          <a:noFill/>
          <a:ln w="9525">
            <a:solidFill>
              <a:schemeClr val="bg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2833" name="Rectangle 29"/>
          <p:cNvSpPr>
            <a:spLocks noChangeArrowheads="1"/>
          </p:cNvSpPr>
          <p:nvPr/>
        </p:nvSpPr>
        <p:spPr bwMode="auto">
          <a:xfrm>
            <a:off x="1676400" y="609600"/>
            <a:ext cx="6248400" cy="2819400"/>
          </a:xfrm>
          <a:prstGeom prst="rect">
            <a:avLst/>
          </a:prstGeom>
          <a:noFill/>
          <a:ln w="19050">
            <a:solidFill>
              <a:srgbClr val="000000"/>
            </a:solidFill>
            <a:prstDash val="dash"/>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162834" name="Rectangle 30"/>
          <p:cNvSpPr>
            <a:spLocks noChangeArrowheads="1"/>
          </p:cNvSpPr>
          <p:nvPr/>
        </p:nvSpPr>
        <p:spPr bwMode="auto">
          <a:xfrm>
            <a:off x="1676400" y="3511550"/>
            <a:ext cx="6248400" cy="3270250"/>
          </a:xfrm>
          <a:prstGeom prst="rect">
            <a:avLst/>
          </a:prstGeom>
          <a:noFill/>
          <a:ln w="19050">
            <a:solidFill>
              <a:srgbClr val="000000"/>
            </a:solidFill>
            <a:prstDash val="dash"/>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162836" name="Text Box 32"/>
          <p:cNvSpPr txBox="1">
            <a:spLocks noChangeArrowheads="1"/>
          </p:cNvSpPr>
          <p:nvPr/>
        </p:nvSpPr>
        <p:spPr bwMode="auto">
          <a:xfrm>
            <a:off x="2667000" y="76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50000"/>
              </a:spcBef>
              <a:spcAft>
                <a:spcPct val="0"/>
              </a:spcAft>
            </a:pPr>
            <a:r>
              <a:rPr lang="en-US" sz="2400" b="1">
                <a:solidFill>
                  <a:srgbClr val="FF0000"/>
                </a:solidFill>
              </a:rPr>
              <a:t>SƠ ĐỒ BỘ MÁY NHÀ NƯỚC THỜI TRẦN </a:t>
            </a:r>
            <a:endParaRPr lang="en-US" sz="2400" b="1">
              <a:solidFill>
                <a:srgbClr val="FF0000"/>
              </a:solidFill>
            </a:endParaRPr>
          </a:p>
        </p:txBody>
      </p:sp>
      <p:sp>
        <p:nvSpPr>
          <p:cNvPr id="162837" name="Text Box 35"/>
          <p:cNvSpPr txBox="1">
            <a:spLocks noChangeArrowheads="1"/>
          </p:cNvSpPr>
          <p:nvPr/>
        </p:nvSpPr>
        <p:spPr bwMode="auto">
          <a:xfrm>
            <a:off x="8431214" y="1600201"/>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2400" b="1" dirty="0" err="1">
                <a:solidFill>
                  <a:srgbClr val="FF0000"/>
                </a:solidFill>
              </a:rPr>
              <a:t>Cấp</a:t>
            </a:r>
            <a:r>
              <a:rPr lang="en-US" sz="2400" b="1" dirty="0">
                <a:solidFill>
                  <a:srgbClr val="FF0000"/>
                </a:solidFill>
              </a:rPr>
              <a:t> </a:t>
            </a:r>
            <a:r>
              <a:rPr lang="en-US" sz="2400" b="1" dirty="0" err="1">
                <a:solidFill>
                  <a:srgbClr val="FF0000"/>
                </a:solidFill>
              </a:rPr>
              <a:t>triều</a:t>
            </a:r>
            <a:r>
              <a:rPr lang="en-US" sz="2400" b="1" dirty="0">
                <a:solidFill>
                  <a:srgbClr val="FF0000"/>
                </a:solidFill>
              </a:rPr>
              <a:t> </a:t>
            </a:r>
            <a:r>
              <a:rPr lang="en-US" sz="2400" b="1" dirty="0" err="1">
                <a:solidFill>
                  <a:srgbClr val="FF0000"/>
                </a:solidFill>
              </a:rPr>
              <a:t>đình</a:t>
            </a:r>
            <a:endParaRPr lang="en-US" sz="2400" b="1" dirty="0">
              <a:solidFill>
                <a:srgbClr val="FF0000"/>
              </a:solidFill>
            </a:endParaRPr>
          </a:p>
        </p:txBody>
      </p:sp>
      <p:sp>
        <p:nvSpPr>
          <p:cNvPr id="162838" name="AutoShape 36"/>
          <p:cNvSpPr/>
          <p:nvPr/>
        </p:nvSpPr>
        <p:spPr bwMode="auto">
          <a:xfrm rot="10800000">
            <a:off x="8229600" y="609600"/>
            <a:ext cx="304800" cy="2743200"/>
          </a:xfrm>
          <a:prstGeom prst="leftBrace">
            <a:avLst>
              <a:gd name="adj1" fmla="val 75000"/>
              <a:gd name="adj2" fmla="val 50481"/>
            </a:avLst>
          </a:prstGeom>
          <a:noFill/>
          <a:ln w="254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162839" name="AutoShape 37"/>
          <p:cNvSpPr/>
          <p:nvPr/>
        </p:nvSpPr>
        <p:spPr bwMode="auto">
          <a:xfrm flipH="1">
            <a:off x="8181182" y="3771899"/>
            <a:ext cx="304800" cy="2743195"/>
          </a:xfrm>
          <a:prstGeom prst="leftBrace">
            <a:avLst>
              <a:gd name="adj1" fmla="val 64583"/>
              <a:gd name="adj2" fmla="val 50000"/>
            </a:avLst>
          </a:prstGeom>
          <a:noFill/>
          <a:ln w="254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219177" name="Text Box 41"/>
          <p:cNvSpPr txBox="1">
            <a:spLocks noChangeArrowheads="1"/>
          </p:cNvSpPr>
          <p:nvPr/>
        </p:nvSpPr>
        <p:spPr bwMode="auto">
          <a:xfrm>
            <a:off x="5067300" y="2584450"/>
            <a:ext cx="6858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endParaRPr lang="en-US" sz="2000" b="1" dirty="0">
              <a:solidFill>
                <a:srgbClr val="000000"/>
              </a:solidFill>
              <a:latin typeface="Arial" panose="020B0604020202020204"/>
              <a:cs typeface="Arial" panose="020B0604020202020204"/>
            </a:endParaRPr>
          </a:p>
        </p:txBody>
      </p:sp>
      <p:sp>
        <p:nvSpPr>
          <p:cNvPr id="219178" name="Text Box 42"/>
          <p:cNvSpPr txBox="1">
            <a:spLocks noChangeArrowheads="1"/>
          </p:cNvSpPr>
          <p:nvPr/>
        </p:nvSpPr>
        <p:spPr bwMode="auto">
          <a:xfrm>
            <a:off x="5715000" y="2590800"/>
            <a:ext cx="11430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endParaRPr lang="en-US" sz="2000" b="1" dirty="0">
              <a:solidFill>
                <a:srgbClr val="000000"/>
              </a:solidFill>
              <a:latin typeface="Arial" panose="020B0604020202020204"/>
              <a:cs typeface="Arial" panose="020B0604020202020204"/>
            </a:endParaRPr>
          </a:p>
        </p:txBody>
      </p:sp>
      <p:sp>
        <p:nvSpPr>
          <p:cNvPr id="219179" name="Text Box 43"/>
          <p:cNvSpPr txBox="1">
            <a:spLocks noChangeArrowheads="1"/>
          </p:cNvSpPr>
          <p:nvPr/>
        </p:nvSpPr>
        <p:spPr bwMode="auto">
          <a:xfrm>
            <a:off x="68580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endParaRPr lang="en-US" sz="2000" b="1" dirty="0">
              <a:solidFill>
                <a:srgbClr val="000000"/>
              </a:solidFill>
              <a:latin typeface="Arial" panose="020B0604020202020204"/>
              <a:cs typeface="Arial" panose="020B0604020202020204"/>
            </a:endParaRPr>
          </a:p>
        </p:txBody>
      </p:sp>
      <p:sp>
        <p:nvSpPr>
          <p:cNvPr id="219180" name="Text Box 44"/>
          <p:cNvSpPr txBox="1">
            <a:spLocks noChangeArrowheads="1"/>
          </p:cNvSpPr>
          <p:nvPr/>
        </p:nvSpPr>
        <p:spPr bwMode="auto">
          <a:xfrm>
            <a:off x="3200400" y="5232400"/>
            <a:ext cx="3124200" cy="4000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 </a:t>
            </a:r>
            <a:endParaRPr lang="en-US" sz="2000" b="1" dirty="0">
              <a:solidFill>
                <a:srgbClr val="FF0000"/>
              </a:solidFill>
              <a:latin typeface="Arial" panose="020B0604020202020204"/>
              <a:cs typeface="Arial" panose="020B0604020202020204"/>
            </a:endParaRPr>
          </a:p>
        </p:txBody>
      </p:sp>
      <p:sp>
        <p:nvSpPr>
          <p:cNvPr id="219181" name="Text Box 45"/>
          <p:cNvSpPr txBox="1">
            <a:spLocks noChangeArrowheads="1"/>
          </p:cNvSpPr>
          <p:nvPr/>
        </p:nvSpPr>
        <p:spPr bwMode="auto">
          <a:xfrm>
            <a:off x="3200400" y="4375150"/>
            <a:ext cx="3124200" cy="4000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endParaRPr lang="en-US" sz="2000" b="1" dirty="0">
              <a:solidFill>
                <a:srgbClr val="FF0000"/>
              </a:solidFill>
              <a:latin typeface="Arial" panose="020B0604020202020204"/>
              <a:cs typeface="Arial" panose="020B0604020202020204"/>
            </a:endParaRPr>
          </a:p>
        </p:txBody>
      </p:sp>
      <p:sp>
        <p:nvSpPr>
          <p:cNvPr id="162847" name="Line 46"/>
          <p:cNvSpPr>
            <a:spLocks noChangeShapeType="1"/>
          </p:cNvSpPr>
          <p:nvPr/>
        </p:nvSpPr>
        <p:spPr bwMode="auto">
          <a:xfrm>
            <a:off x="4724400" y="5060950"/>
            <a:ext cx="0" cy="19685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219183" name="Text Box 47"/>
          <p:cNvSpPr txBox="1">
            <a:spLocks noChangeArrowheads="1"/>
          </p:cNvSpPr>
          <p:nvPr/>
        </p:nvSpPr>
        <p:spPr bwMode="auto">
          <a:xfrm>
            <a:off x="3886200" y="6016625"/>
            <a:ext cx="1752600" cy="4000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2000" b="1" dirty="0">
                <a:solidFill>
                  <a:srgbClr val="000000"/>
                </a:solidFill>
                <a:latin typeface="Arial" panose="020B0604020202020204"/>
                <a:cs typeface="Arial" panose="020B0604020202020204"/>
              </a:rPr>
              <a:t> </a:t>
            </a:r>
            <a:endParaRPr lang="en-US" sz="2000" b="1" dirty="0">
              <a:solidFill>
                <a:srgbClr val="000000"/>
              </a:solidFill>
              <a:latin typeface="Arial" panose="020B0604020202020204"/>
              <a:cs typeface="Arial" panose="020B0604020202020204"/>
            </a:endParaRPr>
          </a:p>
        </p:txBody>
      </p:sp>
      <p:sp>
        <p:nvSpPr>
          <p:cNvPr id="2" name="Text Box 35"/>
          <p:cNvSpPr txBox="1">
            <a:spLocks noChangeArrowheads="1"/>
          </p:cNvSpPr>
          <p:nvPr/>
        </p:nvSpPr>
        <p:spPr bwMode="auto">
          <a:xfrm>
            <a:off x="8548475" y="4885342"/>
            <a:ext cx="26128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2400" b="1" dirty="0" err="1">
                <a:solidFill>
                  <a:srgbClr val="FF0000"/>
                </a:solidFill>
              </a:rPr>
              <a:t>Cấp</a:t>
            </a:r>
            <a:r>
              <a:rPr lang="en-US" sz="2400" b="1" dirty="0">
                <a:solidFill>
                  <a:srgbClr val="FF0000"/>
                </a:solidFill>
              </a:rPr>
              <a:t> </a:t>
            </a:r>
            <a:r>
              <a:rPr lang="vi-VN" sz="2400" b="1" dirty="0">
                <a:solidFill>
                  <a:srgbClr val="FF0000"/>
                </a:solidFill>
              </a:rPr>
              <a:t>địa phương</a:t>
            </a:r>
            <a:endParaRPr lang="en-US" sz="2400" b="1" dirty="0">
              <a:solidFill>
                <a:srgbClr val="FF0000"/>
              </a:solidFill>
            </a:endParaRPr>
          </a:p>
        </p:txBody>
      </p:sp>
      <p:sp>
        <p:nvSpPr>
          <p:cNvPr id="3" name="Line 46"/>
          <p:cNvSpPr>
            <a:spLocks noChangeShapeType="1"/>
          </p:cNvSpPr>
          <p:nvPr/>
        </p:nvSpPr>
        <p:spPr bwMode="auto">
          <a:xfrm>
            <a:off x="4724400" y="5703544"/>
            <a:ext cx="0" cy="19685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pic>
        <p:nvPicPr>
          <p:cNvPr id="4" name="Picture 8" descr="Digit 12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9752013" y="18400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4"/>
          <p:cNvGrpSpPr/>
          <p:nvPr/>
        </p:nvGrpSpPr>
        <p:grpSpPr bwMode="auto">
          <a:xfrm>
            <a:off x="1524001" y="0"/>
            <a:ext cx="9123363" cy="6858000"/>
            <a:chOff x="0" y="0"/>
            <a:chExt cx="5760" cy="4328"/>
          </a:xfrm>
        </p:grpSpPr>
        <p:sp>
          <p:nvSpPr>
            <p:cNvPr id="163875" name="Line 5"/>
            <p:cNvSpPr>
              <a:spLocks noChangeShapeType="1"/>
            </p:cNvSpPr>
            <p:nvPr/>
          </p:nvSpPr>
          <p:spPr bwMode="auto">
            <a:xfrm>
              <a:off x="0" y="0"/>
              <a:ext cx="57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76" name="Line 6"/>
            <p:cNvSpPr>
              <a:spLocks noChangeShapeType="1"/>
            </p:cNvSpPr>
            <p:nvPr/>
          </p:nvSpPr>
          <p:spPr bwMode="auto">
            <a:xfrm>
              <a:off x="0"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77" name="Line 7"/>
            <p:cNvSpPr>
              <a:spLocks noChangeShapeType="1"/>
            </p:cNvSpPr>
            <p:nvPr/>
          </p:nvSpPr>
          <p:spPr bwMode="auto">
            <a:xfrm>
              <a:off x="0" y="4328"/>
              <a:ext cx="576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78" name="Line 8"/>
            <p:cNvSpPr>
              <a:spLocks noChangeShapeType="1"/>
            </p:cNvSpPr>
            <p:nvPr/>
          </p:nvSpPr>
          <p:spPr bwMode="auto">
            <a:xfrm>
              <a:off x="5760" y="0"/>
              <a:ext cx="0" cy="432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14:hiddenLine>
              </a:ext>
            </a:extLst>
          </p:spPr>
          <p:txBody>
            <a:bodyPr wrap="none" anchor="ct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grpSp>
      <p:sp>
        <p:nvSpPr>
          <p:cNvPr id="219145" name="Text Box 9"/>
          <p:cNvSpPr txBox="1">
            <a:spLocks noChangeArrowheads="1"/>
          </p:cNvSpPr>
          <p:nvPr/>
        </p:nvSpPr>
        <p:spPr bwMode="auto">
          <a:xfrm>
            <a:off x="3048000" y="609600"/>
            <a:ext cx="3657600" cy="738188"/>
          </a:xfrm>
          <a:prstGeom prst="rect">
            <a:avLst/>
          </a:prstGeom>
        </p:spPr>
        <p:style>
          <a:lnRef idx="2">
            <a:schemeClr val="dk1"/>
          </a:lnRef>
          <a:fillRef idx="1">
            <a:schemeClr val="lt1"/>
          </a:fillRef>
          <a:effectRef idx="0">
            <a:schemeClr val="dk1"/>
          </a:effectRef>
          <a:fontRef idx="minor">
            <a:schemeClr val="dk1"/>
          </a:fontRef>
        </p:style>
        <p:txBody>
          <a:bodyPr tIns="0" bIns="0">
            <a:spAutoFit/>
          </a:bodyPr>
          <a:lstStyle/>
          <a:p>
            <a:pPr algn="ctr" fontAlgn="base">
              <a:spcBef>
                <a:spcPct val="0"/>
              </a:spcBef>
              <a:spcAft>
                <a:spcPct val="0"/>
              </a:spcAft>
              <a:defRPr/>
            </a:pPr>
            <a:r>
              <a:rPr lang="en-US" sz="2400" b="1" dirty="0" err="1">
                <a:solidFill>
                  <a:srgbClr val="FF0000"/>
                </a:solidFill>
                <a:latin typeface="Times New Roman" panose="02020603050405020304" pitchFamily="18" charset="0"/>
                <a:cs typeface="Times New Roman" panose="02020603050405020304" pitchFamily="18" charset="0"/>
              </a:rPr>
              <a:t>Vua</a:t>
            </a:r>
            <a:endParaRPr lang="en-US" sz="2400" b="1" dirty="0">
              <a:solidFill>
                <a:srgbClr val="FF0000"/>
              </a:solidFill>
              <a:latin typeface="Times New Roman" panose="02020603050405020304" pitchFamily="18" charset="0"/>
              <a:cs typeface="Times New Roman" panose="02020603050405020304" pitchFamily="18" charset="0"/>
            </a:endParaRPr>
          </a:p>
          <a:p>
            <a:pPr algn="ctr" fontAlgn="base">
              <a:spcBef>
                <a:spcPct val="0"/>
              </a:spcBef>
              <a:spcAft>
                <a:spcPct val="0"/>
              </a:spcAft>
              <a:defRPr/>
            </a:pPr>
            <a:r>
              <a:rPr lang="en-US" sz="2400" b="1" dirty="0">
                <a:solidFill>
                  <a:srgbClr val="FF0000"/>
                </a:solidFill>
                <a:latin typeface="Times New Roman" panose="02020603050405020304" pitchFamily="18" charset="0"/>
                <a:cs typeface="Times New Roman" panose="02020603050405020304" pitchFamily="18" charset="0"/>
              </a:rPr>
              <a:t>(</a:t>
            </a:r>
            <a:r>
              <a:rPr lang="en-US" sz="2400" b="1" dirty="0" err="1">
                <a:solidFill>
                  <a:srgbClr val="FF0000"/>
                </a:solidFill>
                <a:latin typeface="Times New Roman" panose="02020603050405020304" pitchFamily="18" charset="0"/>
                <a:cs typeface="Times New Roman" panose="02020603050405020304" pitchFamily="18" charset="0"/>
              </a:rPr>
              <a:t>Thái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Hoàng</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9146" name="Text Box 10"/>
          <p:cNvSpPr txBox="1">
            <a:spLocks noChangeArrowheads="1"/>
          </p:cNvSpPr>
          <p:nvPr/>
        </p:nvSpPr>
        <p:spPr bwMode="auto">
          <a:xfrm>
            <a:off x="1905000" y="1524001"/>
            <a:ext cx="2139950" cy="619125"/>
          </a:xfrm>
          <a:prstGeom prst="rect">
            <a:avLst/>
          </a:prstGeom>
        </p:spPr>
        <p:style>
          <a:lnRef idx="2">
            <a:schemeClr val="dk1"/>
          </a:lnRef>
          <a:fillRef idx="1">
            <a:schemeClr val="lt1"/>
          </a:fillRef>
          <a:effectRef idx="0">
            <a:schemeClr val="dk1"/>
          </a:effectRef>
          <a:fontRef idx="minor">
            <a:schemeClr val="dk1"/>
          </a:fontRef>
        </p:style>
        <p:txBody>
          <a:bodyPr tIns="0" bIns="0">
            <a:spAutoFit/>
          </a:bodyPr>
          <a:lstStyle/>
          <a:p>
            <a:pPr algn="ctr" fontAlgn="base">
              <a:spcBef>
                <a:spcPct val="0"/>
              </a:spcBef>
              <a:spcAft>
                <a:spcPct val="0"/>
              </a:spcAft>
              <a:defRPr/>
            </a:pPr>
            <a:r>
              <a:rPr lang="en-US" sz="2000" b="1" dirty="0" err="1">
                <a:solidFill>
                  <a:srgbClr val="FF0000"/>
                </a:solidFill>
                <a:latin typeface="Arial" panose="020B0604020202020204"/>
                <a:cs typeface="Arial" panose="020B0604020202020204"/>
              </a:rPr>
              <a:t>Quan</a:t>
            </a:r>
            <a:r>
              <a:rPr lang="en-US" sz="2000" b="1" dirty="0">
                <a:solidFill>
                  <a:srgbClr val="FF0000"/>
                </a:solidFill>
                <a:latin typeface="Arial" panose="020B0604020202020204"/>
                <a:cs typeface="Arial" panose="020B0604020202020204"/>
              </a:rPr>
              <a:t> </a:t>
            </a:r>
            <a:r>
              <a:rPr lang="en-US" sz="2000" b="1" dirty="0" err="1">
                <a:solidFill>
                  <a:srgbClr val="FF0000"/>
                </a:solidFill>
                <a:latin typeface="Arial" panose="020B0604020202020204"/>
                <a:cs typeface="Arial" panose="020B0604020202020204"/>
              </a:rPr>
              <a:t>văn</a:t>
            </a:r>
            <a:endParaRPr lang="en-US" sz="2000" b="1" dirty="0">
              <a:solidFill>
                <a:srgbClr val="FF0000"/>
              </a:solidFill>
              <a:latin typeface="Arial" panose="020B0604020202020204"/>
              <a:cs typeface="Arial" panose="020B0604020202020204"/>
            </a:endParaRPr>
          </a:p>
          <a:p>
            <a:pPr algn="ctr" fontAlgn="base">
              <a:spcBef>
                <a:spcPct val="0"/>
              </a:spcBef>
              <a:spcAft>
                <a:spcPct val="0"/>
              </a:spcAft>
              <a:defRPr/>
            </a:pPr>
            <a:r>
              <a:rPr lang="en-US" sz="2000" b="1" dirty="0">
                <a:solidFill>
                  <a:srgbClr val="FF0000"/>
                </a:solidFill>
                <a:latin typeface="Arial" panose="020B0604020202020204"/>
                <a:cs typeface="Arial" panose="020B0604020202020204"/>
              </a:rPr>
              <a:t>( Họ Trần) </a:t>
            </a:r>
            <a:endParaRPr lang="en-US" sz="2000" b="1" dirty="0">
              <a:solidFill>
                <a:srgbClr val="FF0000"/>
              </a:solidFill>
              <a:latin typeface="Arial" panose="020B0604020202020204"/>
              <a:cs typeface="Arial" panose="020B0604020202020204"/>
            </a:endParaRPr>
          </a:p>
        </p:txBody>
      </p:sp>
      <p:sp>
        <p:nvSpPr>
          <p:cNvPr id="219147" name="Text Box 11"/>
          <p:cNvSpPr txBox="1">
            <a:spLocks noChangeArrowheads="1"/>
          </p:cNvSpPr>
          <p:nvPr/>
        </p:nvSpPr>
        <p:spPr bwMode="auto">
          <a:xfrm>
            <a:off x="5410200" y="1524001"/>
            <a:ext cx="1981200" cy="619125"/>
          </a:xfrm>
          <a:prstGeom prst="rect">
            <a:avLst/>
          </a:prstGeom>
        </p:spPr>
        <p:style>
          <a:lnRef idx="2">
            <a:schemeClr val="dk1"/>
          </a:lnRef>
          <a:fillRef idx="1">
            <a:schemeClr val="lt1"/>
          </a:fillRef>
          <a:effectRef idx="0">
            <a:schemeClr val="dk1"/>
          </a:effectRef>
          <a:fontRef idx="minor">
            <a:schemeClr val="dk1"/>
          </a:fontRef>
        </p:style>
        <p:txBody>
          <a:bodyPr tIns="0" bIns="0">
            <a:spAutoFit/>
          </a:bodyPr>
          <a:lstStyle/>
          <a:p>
            <a:pPr algn="ctr" fontAlgn="base">
              <a:spcBef>
                <a:spcPct val="0"/>
              </a:spcBef>
              <a:spcAft>
                <a:spcPct val="0"/>
              </a:spcAft>
              <a:defRPr/>
            </a:pPr>
            <a:r>
              <a:rPr lang="en-US" sz="2000" b="1" dirty="0" err="1">
                <a:solidFill>
                  <a:srgbClr val="FF0000"/>
                </a:solidFill>
                <a:latin typeface="Arial" panose="020B0604020202020204"/>
                <a:cs typeface="Arial" panose="020B0604020202020204"/>
              </a:rPr>
              <a:t>Quan</a:t>
            </a:r>
            <a:r>
              <a:rPr lang="en-US" sz="2000" b="1" dirty="0">
                <a:solidFill>
                  <a:srgbClr val="FF0000"/>
                </a:solidFill>
                <a:latin typeface="Arial" panose="020B0604020202020204"/>
                <a:cs typeface="Arial" panose="020B0604020202020204"/>
              </a:rPr>
              <a:t> </a:t>
            </a:r>
            <a:r>
              <a:rPr lang="en-US" sz="2000" b="1" dirty="0" err="1">
                <a:solidFill>
                  <a:srgbClr val="FF0000"/>
                </a:solidFill>
                <a:latin typeface="Arial" panose="020B0604020202020204"/>
                <a:cs typeface="Arial" panose="020B0604020202020204"/>
              </a:rPr>
              <a:t>võ</a:t>
            </a:r>
            <a:r>
              <a:rPr lang="en-US" sz="2000" b="1" dirty="0">
                <a:solidFill>
                  <a:srgbClr val="FF0000"/>
                </a:solidFill>
                <a:latin typeface="Arial" panose="020B0604020202020204"/>
                <a:cs typeface="Arial" panose="020B0604020202020204"/>
              </a:rPr>
              <a:t> </a:t>
            </a:r>
            <a:endParaRPr lang="en-US" sz="2000" b="1" dirty="0">
              <a:solidFill>
                <a:srgbClr val="FF0000"/>
              </a:solidFill>
              <a:latin typeface="Arial" panose="020B0604020202020204"/>
              <a:cs typeface="Arial" panose="020B0604020202020204"/>
            </a:endParaRPr>
          </a:p>
          <a:p>
            <a:pPr algn="ctr" fontAlgn="base">
              <a:spcBef>
                <a:spcPct val="0"/>
              </a:spcBef>
              <a:spcAft>
                <a:spcPct val="0"/>
              </a:spcAft>
              <a:defRPr/>
            </a:pPr>
            <a:r>
              <a:rPr lang="en-US" sz="2000" b="1" dirty="0">
                <a:solidFill>
                  <a:srgbClr val="FF0000"/>
                </a:solidFill>
                <a:latin typeface="Arial" panose="020B0604020202020204"/>
                <a:cs typeface="Arial" panose="020B0604020202020204"/>
              </a:rPr>
              <a:t>( Họ Trần ) </a:t>
            </a:r>
            <a:endParaRPr lang="en-US" sz="2000" b="1" dirty="0">
              <a:solidFill>
                <a:srgbClr val="FF0000"/>
              </a:solidFill>
              <a:latin typeface="Arial" panose="020B0604020202020204"/>
              <a:cs typeface="Arial" panose="020B0604020202020204"/>
            </a:endParaRPr>
          </a:p>
        </p:txBody>
      </p:sp>
      <p:sp>
        <p:nvSpPr>
          <p:cNvPr id="22534" name="Text Box 12"/>
          <p:cNvSpPr txBox="1">
            <a:spLocks noChangeArrowheads="1"/>
          </p:cNvSpPr>
          <p:nvPr/>
        </p:nvSpPr>
        <p:spPr bwMode="auto">
          <a:xfrm>
            <a:off x="1752600" y="2209800"/>
            <a:ext cx="2743200" cy="3810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Các cơ quan </a:t>
            </a:r>
            <a:endParaRPr lang="en-US" sz="2000" b="1" dirty="0">
              <a:solidFill>
                <a:srgbClr val="FF0000"/>
              </a:solidFill>
              <a:latin typeface="Arial" panose="020B0604020202020204"/>
              <a:cs typeface="Arial" panose="020B0604020202020204"/>
            </a:endParaRPr>
          </a:p>
        </p:txBody>
      </p:sp>
      <p:sp>
        <p:nvSpPr>
          <p:cNvPr id="22535" name="Text Box 13"/>
          <p:cNvSpPr txBox="1">
            <a:spLocks noChangeArrowheads="1"/>
          </p:cNvSpPr>
          <p:nvPr/>
        </p:nvSpPr>
        <p:spPr bwMode="auto">
          <a:xfrm>
            <a:off x="5029200" y="2209800"/>
            <a:ext cx="2743200" cy="3810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Các chức quan </a:t>
            </a:r>
            <a:endParaRPr lang="en-US" sz="2000" b="1" dirty="0">
              <a:solidFill>
                <a:srgbClr val="FF0000"/>
              </a:solidFill>
              <a:latin typeface="Arial" panose="020B0604020202020204"/>
              <a:cs typeface="Arial" panose="020B0604020202020204"/>
            </a:endParaRPr>
          </a:p>
        </p:txBody>
      </p:sp>
      <p:sp>
        <p:nvSpPr>
          <p:cNvPr id="219150" name="Text Box 14"/>
          <p:cNvSpPr txBox="1">
            <a:spLocks noChangeArrowheads="1"/>
          </p:cNvSpPr>
          <p:nvPr/>
        </p:nvSpPr>
        <p:spPr bwMode="auto">
          <a:xfrm>
            <a:off x="17526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r>
              <a:rPr lang="en-US" sz="2000" b="1" dirty="0">
                <a:solidFill>
                  <a:srgbClr val="000000"/>
                </a:solidFill>
                <a:latin typeface="Arial" panose="020B0604020202020204"/>
                <a:cs typeface="Arial" panose="020B0604020202020204"/>
              </a:rPr>
              <a:t>Quốc sử viện</a:t>
            </a:r>
            <a:endParaRPr lang="en-US" sz="2000" b="1" dirty="0">
              <a:solidFill>
                <a:srgbClr val="000000"/>
              </a:solidFill>
              <a:latin typeface="Arial" panose="020B0604020202020204"/>
              <a:cs typeface="Arial" panose="020B0604020202020204"/>
            </a:endParaRPr>
          </a:p>
        </p:txBody>
      </p:sp>
      <p:sp>
        <p:nvSpPr>
          <p:cNvPr id="219151" name="Text Box 15"/>
          <p:cNvSpPr txBox="1">
            <a:spLocks noChangeArrowheads="1"/>
          </p:cNvSpPr>
          <p:nvPr/>
        </p:nvSpPr>
        <p:spPr bwMode="auto">
          <a:xfrm>
            <a:off x="26670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r>
              <a:rPr lang="en-US" sz="2000" b="1" dirty="0">
                <a:solidFill>
                  <a:srgbClr val="000000"/>
                </a:solidFill>
                <a:latin typeface="Arial" panose="020B0604020202020204"/>
                <a:cs typeface="Arial" panose="020B0604020202020204"/>
              </a:rPr>
              <a:t>Thái y viện </a:t>
            </a:r>
            <a:endParaRPr lang="en-US" sz="2000" b="1" dirty="0">
              <a:solidFill>
                <a:srgbClr val="000000"/>
              </a:solidFill>
              <a:latin typeface="Arial" panose="020B0604020202020204"/>
              <a:cs typeface="Arial" panose="020B0604020202020204"/>
            </a:endParaRPr>
          </a:p>
        </p:txBody>
      </p:sp>
      <p:sp>
        <p:nvSpPr>
          <p:cNvPr id="219152" name="Text Box 16"/>
          <p:cNvSpPr txBox="1">
            <a:spLocks noChangeArrowheads="1"/>
          </p:cNvSpPr>
          <p:nvPr/>
        </p:nvSpPr>
        <p:spPr bwMode="auto">
          <a:xfrm>
            <a:off x="35814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r>
              <a:rPr lang="en-US" sz="2000" b="1" dirty="0">
                <a:solidFill>
                  <a:srgbClr val="000000"/>
                </a:solidFill>
                <a:latin typeface="Arial" panose="020B0604020202020204"/>
                <a:cs typeface="Arial" panose="020B0604020202020204"/>
              </a:rPr>
              <a:t>Tôn nhân phủ</a:t>
            </a:r>
            <a:endParaRPr lang="en-US" sz="2000" b="1" dirty="0">
              <a:solidFill>
                <a:srgbClr val="000000"/>
              </a:solidFill>
              <a:latin typeface="Arial" panose="020B0604020202020204"/>
              <a:cs typeface="Arial" panose="020B0604020202020204"/>
            </a:endParaRPr>
          </a:p>
        </p:txBody>
      </p:sp>
      <p:sp>
        <p:nvSpPr>
          <p:cNvPr id="219156" name="Text Box 20"/>
          <p:cNvSpPr txBox="1">
            <a:spLocks noChangeArrowheads="1"/>
          </p:cNvSpPr>
          <p:nvPr/>
        </p:nvSpPr>
        <p:spPr bwMode="auto">
          <a:xfrm>
            <a:off x="3200400" y="3505200"/>
            <a:ext cx="3124200" cy="70675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12 lộ</a:t>
            </a:r>
            <a:endParaRPr lang="en-US" sz="2000" b="1" dirty="0">
              <a:solidFill>
                <a:srgbClr val="FF0000"/>
              </a:solidFill>
              <a:latin typeface="Arial" panose="020B0604020202020204"/>
              <a:cs typeface="Arial" panose="020B0604020202020204"/>
            </a:endParaRPr>
          </a:p>
          <a:p>
            <a:pPr algn="ctr" fontAlgn="base">
              <a:spcBef>
                <a:spcPct val="0"/>
              </a:spcBef>
              <a:spcAft>
                <a:spcPct val="0"/>
              </a:spcAft>
              <a:defRPr/>
            </a:pPr>
            <a:endParaRPr lang="en-US" sz="2000" b="1" dirty="0">
              <a:solidFill>
                <a:srgbClr val="FF0000"/>
              </a:solidFill>
              <a:latin typeface="Arial" panose="020B0604020202020204"/>
              <a:cs typeface="Arial" panose="020B0604020202020204"/>
            </a:endParaRPr>
          </a:p>
        </p:txBody>
      </p:sp>
      <p:sp>
        <p:nvSpPr>
          <p:cNvPr id="163852" name="Line 24"/>
          <p:cNvSpPr>
            <a:spLocks noChangeShapeType="1"/>
          </p:cNvSpPr>
          <p:nvPr/>
        </p:nvSpPr>
        <p:spPr bwMode="auto">
          <a:xfrm flipH="1">
            <a:off x="4038600" y="1347788"/>
            <a:ext cx="685800" cy="404812"/>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53" name="Line 25"/>
          <p:cNvSpPr>
            <a:spLocks noChangeShapeType="1"/>
          </p:cNvSpPr>
          <p:nvPr/>
        </p:nvSpPr>
        <p:spPr bwMode="auto">
          <a:xfrm>
            <a:off x="4757738" y="1347788"/>
            <a:ext cx="652462" cy="404812"/>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54" name="Line 26"/>
          <p:cNvSpPr>
            <a:spLocks noChangeShapeType="1"/>
          </p:cNvSpPr>
          <p:nvPr/>
        </p:nvSpPr>
        <p:spPr bwMode="auto">
          <a:xfrm>
            <a:off x="4724400" y="4191000"/>
            <a:ext cx="0" cy="19685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55" name="Line 27"/>
          <p:cNvSpPr>
            <a:spLocks noChangeShapeType="1"/>
          </p:cNvSpPr>
          <p:nvPr/>
        </p:nvSpPr>
        <p:spPr bwMode="auto">
          <a:xfrm>
            <a:off x="4308475" y="5319714"/>
            <a:ext cx="0" cy="198437"/>
          </a:xfrm>
          <a:prstGeom prst="line">
            <a:avLst/>
          </a:prstGeom>
          <a:noFill/>
          <a:ln w="9525">
            <a:solidFill>
              <a:schemeClr val="bg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56" name="Line 28"/>
          <p:cNvSpPr>
            <a:spLocks noChangeShapeType="1"/>
          </p:cNvSpPr>
          <p:nvPr/>
        </p:nvSpPr>
        <p:spPr bwMode="auto">
          <a:xfrm>
            <a:off x="4295775" y="6046788"/>
            <a:ext cx="0" cy="265112"/>
          </a:xfrm>
          <a:prstGeom prst="line">
            <a:avLst/>
          </a:prstGeom>
          <a:noFill/>
          <a:ln w="9525">
            <a:solidFill>
              <a:schemeClr val="bg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163857" name="Rectangle 29"/>
          <p:cNvSpPr>
            <a:spLocks noChangeArrowheads="1"/>
          </p:cNvSpPr>
          <p:nvPr/>
        </p:nvSpPr>
        <p:spPr bwMode="auto">
          <a:xfrm>
            <a:off x="1676400" y="609600"/>
            <a:ext cx="6248400" cy="2819400"/>
          </a:xfrm>
          <a:prstGeom prst="rect">
            <a:avLst/>
          </a:prstGeom>
          <a:noFill/>
          <a:ln w="19050">
            <a:solidFill>
              <a:srgbClr val="000000"/>
            </a:solidFill>
            <a:prstDash val="dash"/>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163858" name="Rectangle 30"/>
          <p:cNvSpPr>
            <a:spLocks noChangeArrowheads="1"/>
          </p:cNvSpPr>
          <p:nvPr/>
        </p:nvSpPr>
        <p:spPr bwMode="auto">
          <a:xfrm>
            <a:off x="1676400" y="3511550"/>
            <a:ext cx="6248400" cy="3346450"/>
          </a:xfrm>
          <a:prstGeom prst="rect">
            <a:avLst/>
          </a:prstGeom>
          <a:noFill/>
          <a:ln w="19050">
            <a:solidFill>
              <a:srgbClr val="000000"/>
            </a:solidFill>
            <a:prstDash val="dash"/>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163860" name="Text Box 32"/>
          <p:cNvSpPr txBox="1">
            <a:spLocks noChangeArrowheads="1"/>
          </p:cNvSpPr>
          <p:nvPr/>
        </p:nvSpPr>
        <p:spPr bwMode="auto">
          <a:xfrm>
            <a:off x="2667000" y="76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50000"/>
              </a:spcBef>
              <a:spcAft>
                <a:spcPct val="0"/>
              </a:spcAft>
            </a:pPr>
            <a:r>
              <a:rPr lang="en-US" sz="2400" b="1">
                <a:solidFill>
                  <a:srgbClr val="FF0000"/>
                </a:solidFill>
              </a:rPr>
              <a:t>SƠ ĐỒ BỘ MÁY NHÀ NƯỚC THỜI TRẦN </a:t>
            </a:r>
            <a:endParaRPr lang="en-US" sz="2400" b="1">
              <a:solidFill>
                <a:srgbClr val="FF0000"/>
              </a:solidFill>
            </a:endParaRPr>
          </a:p>
        </p:txBody>
      </p:sp>
      <p:sp>
        <p:nvSpPr>
          <p:cNvPr id="163861" name="Text Box 35"/>
          <p:cNvSpPr txBox="1">
            <a:spLocks noChangeArrowheads="1"/>
          </p:cNvSpPr>
          <p:nvPr/>
        </p:nvSpPr>
        <p:spPr bwMode="auto">
          <a:xfrm>
            <a:off x="8756650" y="1681163"/>
            <a:ext cx="2160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vi-VN" sz="2400" b="1" dirty="0">
                <a:solidFill>
                  <a:srgbClr val="FF0000"/>
                </a:solidFill>
              </a:rPr>
              <a:t>Trung ương</a:t>
            </a:r>
            <a:endParaRPr lang="en-US" sz="2400" b="1" dirty="0">
              <a:solidFill>
                <a:srgbClr val="FF0000"/>
              </a:solidFill>
            </a:endParaRPr>
          </a:p>
        </p:txBody>
      </p:sp>
      <p:sp>
        <p:nvSpPr>
          <p:cNvPr id="163862" name="AutoShape 36"/>
          <p:cNvSpPr/>
          <p:nvPr/>
        </p:nvSpPr>
        <p:spPr bwMode="auto">
          <a:xfrm rot="10800000">
            <a:off x="8229600" y="609600"/>
            <a:ext cx="304800" cy="2743200"/>
          </a:xfrm>
          <a:prstGeom prst="leftBrace">
            <a:avLst>
              <a:gd name="adj1" fmla="val 75000"/>
              <a:gd name="adj2" fmla="val 50481"/>
            </a:avLst>
          </a:prstGeom>
          <a:noFill/>
          <a:ln w="254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163863" name="AutoShape 37"/>
          <p:cNvSpPr/>
          <p:nvPr/>
        </p:nvSpPr>
        <p:spPr bwMode="auto">
          <a:xfrm flipH="1">
            <a:off x="8229600" y="3505200"/>
            <a:ext cx="304800" cy="3124200"/>
          </a:xfrm>
          <a:prstGeom prst="leftBrace">
            <a:avLst>
              <a:gd name="adj1" fmla="val 64583"/>
              <a:gd name="adj2" fmla="val 50000"/>
            </a:avLst>
          </a:prstGeom>
          <a:noFill/>
          <a:ln w="254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vi-VN">
              <a:solidFill>
                <a:srgbClr val="000000"/>
              </a:solidFill>
              <a:latin typeface="Times New Roman" panose="02020603050405020304" pitchFamily="18" charset="0"/>
              <a:cs typeface="Arial" panose="020B0604020202020204"/>
            </a:endParaRPr>
          </a:p>
        </p:txBody>
      </p:sp>
      <p:sp>
        <p:nvSpPr>
          <p:cNvPr id="219177" name="Text Box 41"/>
          <p:cNvSpPr txBox="1">
            <a:spLocks noChangeArrowheads="1"/>
          </p:cNvSpPr>
          <p:nvPr/>
        </p:nvSpPr>
        <p:spPr bwMode="auto">
          <a:xfrm>
            <a:off x="5029200" y="2590800"/>
            <a:ext cx="6858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r>
              <a:rPr lang="en-US" sz="2000" b="1" dirty="0">
                <a:solidFill>
                  <a:srgbClr val="000000"/>
                </a:solidFill>
                <a:latin typeface="Arial" panose="020B0604020202020204"/>
                <a:cs typeface="Arial" panose="020B0604020202020204"/>
              </a:rPr>
              <a:t>Hà đê sứ</a:t>
            </a:r>
            <a:endParaRPr lang="en-US" sz="2000" b="1" dirty="0">
              <a:solidFill>
                <a:srgbClr val="000000"/>
              </a:solidFill>
              <a:latin typeface="Arial" panose="020B0604020202020204"/>
              <a:cs typeface="Arial" panose="020B0604020202020204"/>
            </a:endParaRPr>
          </a:p>
        </p:txBody>
      </p:sp>
      <p:sp>
        <p:nvSpPr>
          <p:cNvPr id="219178" name="Text Box 42"/>
          <p:cNvSpPr txBox="1">
            <a:spLocks noChangeArrowheads="1"/>
          </p:cNvSpPr>
          <p:nvPr/>
        </p:nvSpPr>
        <p:spPr bwMode="auto">
          <a:xfrm>
            <a:off x="5715000" y="2590800"/>
            <a:ext cx="11430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r>
              <a:rPr lang="en-US" sz="2000" b="1" dirty="0">
                <a:solidFill>
                  <a:srgbClr val="000000"/>
                </a:solidFill>
                <a:latin typeface="Arial" panose="020B0604020202020204"/>
                <a:cs typeface="Arial" panose="020B0604020202020204"/>
              </a:rPr>
              <a:t>Khuyến nông sứ</a:t>
            </a:r>
            <a:endParaRPr lang="en-US" sz="2000" b="1" dirty="0">
              <a:solidFill>
                <a:srgbClr val="000000"/>
              </a:solidFill>
              <a:latin typeface="Arial" panose="020B0604020202020204"/>
              <a:cs typeface="Arial" panose="020B0604020202020204"/>
            </a:endParaRPr>
          </a:p>
        </p:txBody>
      </p:sp>
      <p:sp>
        <p:nvSpPr>
          <p:cNvPr id="219179" name="Text Box 43"/>
          <p:cNvSpPr txBox="1">
            <a:spLocks noChangeArrowheads="1"/>
          </p:cNvSpPr>
          <p:nvPr/>
        </p:nvSpPr>
        <p:spPr bwMode="auto">
          <a:xfrm>
            <a:off x="6858000" y="2590800"/>
            <a:ext cx="914400" cy="838200"/>
          </a:xfrm>
          <a:prstGeom prst="rect">
            <a:avLst/>
          </a:prstGeom>
        </p:spPr>
        <p:style>
          <a:lnRef idx="2">
            <a:schemeClr val="dk1"/>
          </a:lnRef>
          <a:fillRef idx="1">
            <a:schemeClr val="lt1"/>
          </a:fillRef>
          <a:effectRef idx="0">
            <a:schemeClr val="dk1"/>
          </a:effectRef>
          <a:fontRef idx="minor">
            <a:schemeClr val="dk1"/>
          </a:fontRef>
        </p:style>
        <p:txBody>
          <a:bodyPr/>
          <a:lstStyle/>
          <a:p>
            <a:pPr algn="ctr" fontAlgn="base">
              <a:lnSpc>
                <a:spcPct val="80000"/>
              </a:lnSpc>
              <a:spcBef>
                <a:spcPct val="0"/>
              </a:spcBef>
              <a:spcAft>
                <a:spcPct val="0"/>
              </a:spcAft>
              <a:defRPr/>
            </a:pPr>
            <a:r>
              <a:rPr lang="en-US" sz="2000" b="1" dirty="0">
                <a:solidFill>
                  <a:srgbClr val="000000"/>
                </a:solidFill>
                <a:latin typeface="Arial" panose="020B0604020202020204"/>
                <a:cs typeface="Arial" panose="020B0604020202020204"/>
              </a:rPr>
              <a:t>Đồn điền sứ </a:t>
            </a:r>
            <a:endParaRPr lang="en-US" sz="2000" b="1" dirty="0">
              <a:solidFill>
                <a:srgbClr val="000000"/>
              </a:solidFill>
              <a:latin typeface="Arial" panose="020B0604020202020204"/>
              <a:cs typeface="Arial" panose="020B0604020202020204"/>
            </a:endParaRPr>
          </a:p>
        </p:txBody>
      </p:sp>
      <p:sp>
        <p:nvSpPr>
          <p:cNvPr id="219180" name="Text Box 44"/>
          <p:cNvSpPr txBox="1">
            <a:spLocks noChangeArrowheads="1"/>
          </p:cNvSpPr>
          <p:nvPr/>
        </p:nvSpPr>
        <p:spPr bwMode="auto">
          <a:xfrm>
            <a:off x="3200400" y="5232400"/>
            <a:ext cx="3124200" cy="711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Châu, huyện</a:t>
            </a:r>
            <a:endParaRPr lang="en-US" sz="2000" b="1" dirty="0">
              <a:solidFill>
                <a:srgbClr val="FF0000"/>
              </a:solidFill>
              <a:latin typeface="Arial" panose="020B0604020202020204"/>
              <a:cs typeface="Arial" panose="020B0604020202020204"/>
            </a:endParaRPr>
          </a:p>
          <a:p>
            <a:pPr algn="ctr" fontAlgn="base">
              <a:spcBef>
                <a:spcPct val="0"/>
              </a:spcBef>
              <a:spcAft>
                <a:spcPct val="0"/>
              </a:spcAft>
              <a:defRPr/>
            </a:pPr>
            <a:r>
              <a:rPr lang="en-US" sz="2000" b="1" dirty="0">
                <a:solidFill>
                  <a:srgbClr val="FF0000"/>
                </a:solidFill>
                <a:latin typeface="Arial" panose="020B0604020202020204"/>
                <a:cs typeface="Arial" panose="020B0604020202020204"/>
              </a:rPr>
              <a:t>(Tri châu, Tri huyện)  </a:t>
            </a:r>
            <a:endParaRPr lang="en-US" sz="2000" b="1" dirty="0">
              <a:solidFill>
                <a:srgbClr val="FF0000"/>
              </a:solidFill>
              <a:latin typeface="Arial" panose="020B0604020202020204"/>
              <a:cs typeface="Arial" panose="020B0604020202020204"/>
            </a:endParaRPr>
          </a:p>
        </p:txBody>
      </p:sp>
      <p:sp>
        <p:nvSpPr>
          <p:cNvPr id="219181" name="Text Box 45"/>
          <p:cNvSpPr txBox="1">
            <a:spLocks noChangeArrowheads="1"/>
          </p:cNvSpPr>
          <p:nvPr/>
        </p:nvSpPr>
        <p:spPr bwMode="auto">
          <a:xfrm>
            <a:off x="3200400" y="4375150"/>
            <a:ext cx="3124200" cy="39878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Phủ  </a:t>
            </a:r>
            <a:endParaRPr lang="en-US" sz="2000" b="1" dirty="0">
              <a:solidFill>
                <a:srgbClr val="FF0000"/>
              </a:solidFill>
              <a:latin typeface="Arial" panose="020B0604020202020204"/>
              <a:cs typeface="Arial" panose="020B0604020202020204"/>
            </a:endParaRPr>
          </a:p>
        </p:txBody>
      </p:sp>
      <p:sp>
        <p:nvSpPr>
          <p:cNvPr id="163871" name="Line 46"/>
          <p:cNvSpPr>
            <a:spLocks noChangeShapeType="1"/>
          </p:cNvSpPr>
          <p:nvPr/>
        </p:nvSpPr>
        <p:spPr bwMode="auto">
          <a:xfrm>
            <a:off x="4724400" y="5060950"/>
            <a:ext cx="0" cy="19685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cs typeface="Arial" panose="020B0604020202020204"/>
            </a:endParaRPr>
          </a:p>
        </p:txBody>
      </p:sp>
      <p:sp>
        <p:nvSpPr>
          <p:cNvPr id="219183" name="Text Box 47"/>
          <p:cNvSpPr txBox="1">
            <a:spLocks noChangeArrowheads="1"/>
          </p:cNvSpPr>
          <p:nvPr/>
        </p:nvSpPr>
        <p:spPr bwMode="auto">
          <a:xfrm>
            <a:off x="3886200" y="6016625"/>
            <a:ext cx="1752600" cy="71120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fontAlgn="base">
              <a:spcBef>
                <a:spcPct val="0"/>
              </a:spcBef>
              <a:spcAft>
                <a:spcPct val="0"/>
              </a:spcAft>
              <a:defRPr/>
            </a:pPr>
            <a:r>
              <a:rPr lang="en-US" sz="2000" b="1" dirty="0">
                <a:solidFill>
                  <a:srgbClr val="FF0000"/>
                </a:solidFill>
                <a:latin typeface="Arial" panose="020B0604020202020204"/>
                <a:cs typeface="Arial" panose="020B0604020202020204"/>
              </a:rPr>
              <a:t>Xã </a:t>
            </a:r>
            <a:endParaRPr lang="en-US" sz="2000" b="1" dirty="0">
              <a:solidFill>
                <a:srgbClr val="FF0000"/>
              </a:solidFill>
              <a:latin typeface="Arial" panose="020B0604020202020204"/>
              <a:cs typeface="Arial" panose="020B0604020202020204"/>
            </a:endParaRPr>
          </a:p>
          <a:p>
            <a:pPr algn="ctr" fontAlgn="base">
              <a:spcBef>
                <a:spcPct val="0"/>
              </a:spcBef>
              <a:spcAft>
                <a:spcPct val="0"/>
              </a:spcAft>
              <a:defRPr/>
            </a:pPr>
            <a:r>
              <a:rPr lang="en-US" sz="2000" b="1" dirty="0">
                <a:solidFill>
                  <a:srgbClr val="FF0000"/>
                </a:solidFill>
                <a:latin typeface="Arial" panose="020B0604020202020204"/>
                <a:cs typeface="Arial" panose="020B0604020202020204"/>
              </a:rPr>
              <a:t>(Xã quan )</a:t>
            </a:r>
            <a:r>
              <a:rPr lang="en-US" sz="2000" b="1" dirty="0">
                <a:solidFill>
                  <a:srgbClr val="000000"/>
                </a:solidFill>
                <a:latin typeface="Arial" panose="020B0604020202020204"/>
                <a:cs typeface="Arial" panose="020B0604020202020204"/>
              </a:rPr>
              <a:t> </a:t>
            </a:r>
            <a:endParaRPr lang="en-US" sz="2000" b="1" dirty="0">
              <a:solidFill>
                <a:srgbClr val="000000"/>
              </a:solidFill>
              <a:latin typeface="Arial" panose="020B0604020202020204"/>
              <a:cs typeface="Arial" panose="020B0604020202020204"/>
            </a:endParaRPr>
          </a:p>
        </p:txBody>
      </p:sp>
      <p:sp>
        <p:nvSpPr>
          <p:cNvPr id="163873" name="Text Box 48"/>
          <p:cNvSpPr txBox="1">
            <a:spLocks noChangeArrowheads="1"/>
          </p:cNvSpPr>
          <p:nvPr/>
        </p:nvSpPr>
        <p:spPr bwMode="auto">
          <a:xfrm>
            <a:off x="8534400" y="4681835"/>
            <a:ext cx="2951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vi-VN" sz="2400" b="1" dirty="0">
                <a:solidFill>
                  <a:srgbClr val="FF0000"/>
                </a:solidFill>
              </a:rPr>
              <a:t>Địa phương</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9145"/>
                                        </p:tgtEl>
                                        <p:attrNameLst>
                                          <p:attrName>style.visibility</p:attrName>
                                        </p:attrNameLst>
                                      </p:cBhvr>
                                      <p:to>
                                        <p:strVal val="visible"/>
                                      </p:to>
                                    </p:set>
                                    <p:animEffect transition="in" filter="barn(inVertical)">
                                      <p:cBhvr>
                                        <p:cTn id="7" dur="500"/>
                                        <p:tgtEl>
                                          <p:spTgt spid="2191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9147"/>
                                        </p:tgtEl>
                                        <p:attrNameLst>
                                          <p:attrName>style.visibility</p:attrName>
                                        </p:attrNameLst>
                                      </p:cBhvr>
                                      <p:to>
                                        <p:strVal val="visible"/>
                                      </p:to>
                                    </p:set>
                                    <p:animEffect transition="in" filter="barn(inVertical)">
                                      <p:cBhvr>
                                        <p:cTn id="10" dur="500"/>
                                        <p:tgtEl>
                                          <p:spTgt spid="2191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534"/>
                                        </p:tgtEl>
                                        <p:attrNameLst>
                                          <p:attrName>style.visibility</p:attrName>
                                        </p:attrNameLst>
                                      </p:cBhvr>
                                      <p:to>
                                        <p:strVal val="visible"/>
                                      </p:to>
                                    </p:set>
                                    <p:animEffect transition="in" filter="barn(inVertical)">
                                      <p:cBhvr>
                                        <p:cTn id="13" dur="500"/>
                                        <p:tgtEl>
                                          <p:spTgt spid="225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9146"/>
                                        </p:tgtEl>
                                        <p:attrNameLst>
                                          <p:attrName>style.visibility</p:attrName>
                                        </p:attrNameLst>
                                      </p:cBhvr>
                                      <p:to>
                                        <p:strVal val="visible"/>
                                      </p:to>
                                    </p:set>
                                    <p:animEffect transition="in" filter="barn(inVertical)">
                                      <p:cBhvr>
                                        <p:cTn id="16" dur="500"/>
                                        <p:tgtEl>
                                          <p:spTgt spid="21914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535"/>
                                        </p:tgtEl>
                                        <p:attrNameLst>
                                          <p:attrName>style.visibility</p:attrName>
                                        </p:attrNameLst>
                                      </p:cBhvr>
                                      <p:to>
                                        <p:strVal val="visible"/>
                                      </p:to>
                                    </p:set>
                                    <p:animEffect transition="in" filter="barn(inVertical)">
                                      <p:cBhvr>
                                        <p:cTn id="19" dur="500"/>
                                        <p:tgtEl>
                                          <p:spTgt spid="2253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9150"/>
                                        </p:tgtEl>
                                        <p:attrNameLst>
                                          <p:attrName>style.visibility</p:attrName>
                                        </p:attrNameLst>
                                      </p:cBhvr>
                                      <p:to>
                                        <p:strVal val="visible"/>
                                      </p:to>
                                    </p:set>
                                    <p:animEffect transition="in" filter="barn(inVertical)">
                                      <p:cBhvr>
                                        <p:cTn id="22" dur="500"/>
                                        <p:tgtEl>
                                          <p:spTgt spid="21915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9151"/>
                                        </p:tgtEl>
                                        <p:attrNameLst>
                                          <p:attrName>style.visibility</p:attrName>
                                        </p:attrNameLst>
                                      </p:cBhvr>
                                      <p:to>
                                        <p:strVal val="visible"/>
                                      </p:to>
                                    </p:set>
                                    <p:animEffect transition="in" filter="barn(inVertical)">
                                      <p:cBhvr>
                                        <p:cTn id="25" dur="500"/>
                                        <p:tgtEl>
                                          <p:spTgt spid="21915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9152"/>
                                        </p:tgtEl>
                                        <p:attrNameLst>
                                          <p:attrName>style.visibility</p:attrName>
                                        </p:attrNameLst>
                                      </p:cBhvr>
                                      <p:to>
                                        <p:strVal val="visible"/>
                                      </p:to>
                                    </p:set>
                                    <p:animEffect transition="in" filter="barn(inVertical)">
                                      <p:cBhvr>
                                        <p:cTn id="28" dur="500"/>
                                        <p:tgtEl>
                                          <p:spTgt spid="21915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9177"/>
                                        </p:tgtEl>
                                        <p:attrNameLst>
                                          <p:attrName>style.visibility</p:attrName>
                                        </p:attrNameLst>
                                      </p:cBhvr>
                                      <p:to>
                                        <p:strVal val="visible"/>
                                      </p:to>
                                    </p:set>
                                    <p:animEffect transition="in" filter="barn(inVertical)">
                                      <p:cBhvr>
                                        <p:cTn id="31" dur="500"/>
                                        <p:tgtEl>
                                          <p:spTgt spid="21917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9178"/>
                                        </p:tgtEl>
                                        <p:attrNameLst>
                                          <p:attrName>style.visibility</p:attrName>
                                        </p:attrNameLst>
                                      </p:cBhvr>
                                      <p:to>
                                        <p:strVal val="visible"/>
                                      </p:to>
                                    </p:set>
                                    <p:animEffect transition="in" filter="barn(inVertical)">
                                      <p:cBhvr>
                                        <p:cTn id="34" dur="500"/>
                                        <p:tgtEl>
                                          <p:spTgt spid="21917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9179"/>
                                        </p:tgtEl>
                                        <p:attrNameLst>
                                          <p:attrName>style.visibility</p:attrName>
                                        </p:attrNameLst>
                                      </p:cBhvr>
                                      <p:to>
                                        <p:strVal val="visible"/>
                                      </p:to>
                                    </p:set>
                                    <p:animEffect transition="in" filter="barn(inVertical)">
                                      <p:cBhvr>
                                        <p:cTn id="37" dur="500"/>
                                        <p:tgtEl>
                                          <p:spTgt spid="2191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3861"/>
                                        </p:tgtEl>
                                        <p:attrNameLst>
                                          <p:attrName>style.visibility</p:attrName>
                                        </p:attrNameLst>
                                      </p:cBhvr>
                                      <p:to>
                                        <p:strVal val="visible"/>
                                      </p:to>
                                    </p:set>
                                    <p:animEffect transition="in" filter="barn(inVertical)">
                                      <p:cBhvr>
                                        <p:cTn id="40" dur="500"/>
                                        <p:tgtEl>
                                          <p:spTgt spid="16386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3853"/>
                                        </p:tgtEl>
                                        <p:attrNameLst>
                                          <p:attrName>style.visibility</p:attrName>
                                        </p:attrNameLst>
                                      </p:cBhvr>
                                      <p:to>
                                        <p:strVal val="visible"/>
                                      </p:to>
                                    </p:set>
                                    <p:animEffect transition="in" filter="barn(inVertical)">
                                      <p:cBhvr>
                                        <p:cTn id="43" dur="500"/>
                                        <p:tgtEl>
                                          <p:spTgt spid="16385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3852"/>
                                        </p:tgtEl>
                                        <p:attrNameLst>
                                          <p:attrName>style.visibility</p:attrName>
                                        </p:attrNameLst>
                                      </p:cBhvr>
                                      <p:to>
                                        <p:strVal val="visible"/>
                                      </p:to>
                                    </p:set>
                                    <p:animEffect transition="in" filter="barn(inVertical)">
                                      <p:cBhvr>
                                        <p:cTn id="46" dur="500"/>
                                        <p:tgtEl>
                                          <p:spTgt spid="16385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9180"/>
                                        </p:tgtEl>
                                        <p:attrNameLst>
                                          <p:attrName>style.visibility</p:attrName>
                                        </p:attrNameLst>
                                      </p:cBhvr>
                                      <p:to>
                                        <p:strVal val="visible"/>
                                      </p:to>
                                    </p:set>
                                    <p:animEffect transition="in" filter="barn(inVertical)">
                                      <p:cBhvr>
                                        <p:cTn id="51" dur="500"/>
                                        <p:tgtEl>
                                          <p:spTgt spid="21918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63854"/>
                                        </p:tgtEl>
                                        <p:attrNameLst>
                                          <p:attrName>style.visibility</p:attrName>
                                        </p:attrNameLst>
                                      </p:cBhvr>
                                      <p:to>
                                        <p:strVal val="visible"/>
                                      </p:to>
                                    </p:set>
                                    <p:animEffect transition="in" filter="barn(inVertical)">
                                      <p:cBhvr>
                                        <p:cTn id="54" dur="500"/>
                                        <p:tgtEl>
                                          <p:spTgt spid="16385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63871"/>
                                        </p:tgtEl>
                                        <p:attrNameLst>
                                          <p:attrName>style.visibility</p:attrName>
                                        </p:attrNameLst>
                                      </p:cBhvr>
                                      <p:to>
                                        <p:strVal val="visible"/>
                                      </p:to>
                                    </p:set>
                                    <p:animEffect transition="in" filter="barn(inVertical)">
                                      <p:cBhvr>
                                        <p:cTn id="57" dur="500"/>
                                        <p:tgtEl>
                                          <p:spTgt spid="16387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63873"/>
                                        </p:tgtEl>
                                        <p:attrNameLst>
                                          <p:attrName>style.visibility</p:attrName>
                                        </p:attrNameLst>
                                      </p:cBhvr>
                                      <p:to>
                                        <p:strVal val="visible"/>
                                      </p:to>
                                    </p:set>
                                    <p:animEffect transition="in" filter="barn(inVertical)">
                                      <p:cBhvr>
                                        <p:cTn id="60" dur="500"/>
                                        <p:tgtEl>
                                          <p:spTgt spid="16387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19181"/>
                                        </p:tgtEl>
                                        <p:attrNameLst>
                                          <p:attrName>style.visibility</p:attrName>
                                        </p:attrNameLst>
                                      </p:cBhvr>
                                      <p:to>
                                        <p:strVal val="visible"/>
                                      </p:to>
                                    </p:set>
                                    <p:animEffect transition="in" filter="barn(inVertical)">
                                      <p:cBhvr>
                                        <p:cTn id="63" dur="500"/>
                                        <p:tgtEl>
                                          <p:spTgt spid="21918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9156"/>
                                        </p:tgtEl>
                                        <p:attrNameLst>
                                          <p:attrName>style.visibility</p:attrName>
                                        </p:attrNameLst>
                                      </p:cBhvr>
                                      <p:to>
                                        <p:strVal val="visible"/>
                                      </p:to>
                                    </p:set>
                                    <p:animEffect transition="in" filter="barn(inVertical)">
                                      <p:cBhvr>
                                        <p:cTn id="66" dur="500"/>
                                        <p:tgtEl>
                                          <p:spTgt spid="219156"/>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19183"/>
                                        </p:tgtEl>
                                        <p:attrNameLst>
                                          <p:attrName>style.visibility</p:attrName>
                                        </p:attrNameLst>
                                      </p:cBhvr>
                                      <p:to>
                                        <p:strVal val="visible"/>
                                      </p:to>
                                    </p:set>
                                    <p:animEffect transition="in" filter="barn(inVertical)">
                                      <p:cBhvr>
                                        <p:cTn id="69" dur="500"/>
                                        <p:tgtEl>
                                          <p:spTgt spid="219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5" grpId="0" animBg="1"/>
      <p:bldP spid="219146" grpId="0" animBg="1"/>
      <p:bldP spid="219147" grpId="0" animBg="1"/>
      <p:bldP spid="22534" grpId="0" animBg="1"/>
      <p:bldP spid="22535" grpId="0" animBg="1"/>
      <p:bldP spid="219150" grpId="0" animBg="1"/>
      <p:bldP spid="219151" grpId="0" animBg="1"/>
      <p:bldP spid="219152" grpId="0" animBg="1"/>
      <p:bldP spid="219156" grpId="0" bldLvl="0" animBg="1"/>
      <p:bldP spid="163852" grpId="0" animBg="1"/>
      <p:bldP spid="163853" grpId="0" animBg="1"/>
      <p:bldP spid="163854" grpId="0" animBg="1"/>
      <p:bldP spid="163861" grpId="0"/>
      <p:bldP spid="219177" grpId="0" animBg="1"/>
      <p:bldP spid="219178" grpId="0" animBg="1"/>
      <p:bldP spid="219179" grpId="0" animBg="1"/>
      <p:bldP spid="219180" grpId="0" animBg="1"/>
      <p:bldP spid="219181" grpId="0" bldLvl="0" animBg="1"/>
      <p:bldP spid="163871" grpId="0" animBg="1"/>
      <p:bldP spid="219183" grpId="0" animBg="1"/>
      <p:bldP spid="16387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5538" name="Group 2"/>
          <p:cNvGrpSpPr/>
          <p:nvPr/>
        </p:nvGrpSpPr>
        <p:grpSpPr bwMode="auto">
          <a:xfrm>
            <a:off x="1524000" y="685800"/>
            <a:ext cx="5041900" cy="6021388"/>
            <a:chOff x="112" y="527"/>
            <a:chExt cx="3176" cy="3793"/>
          </a:xfrm>
        </p:grpSpPr>
        <p:sp>
          <p:nvSpPr>
            <p:cNvPr id="164883" name="Text Box 3"/>
            <p:cNvSpPr txBox="1">
              <a:spLocks noChangeArrowheads="1"/>
            </p:cNvSpPr>
            <p:nvPr/>
          </p:nvSpPr>
          <p:spPr bwMode="auto">
            <a:xfrm>
              <a:off x="930" y="572"/>
              <a:ext cx="1678" cy="274"/>
            </a:xfrm>
            <a:prstGeom prst="rect">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400" b="1">
                  <a:solidFill>
                    <a:srgbClr val="FFFFFF"/>
                  </a:solidFill>
                </a:rPr>
                <a:t>Vua </a:t>
              </a:r>
              <a:endParaRPr lang="en-US" sz="1400" b="1">
                <a:solidFill>
                  <a:srgbClr val="FFFFFF"/>
                </a:solidFill>
              </a:endParaRPr>
            </a:p>
            <a:p>
              <a:pPr algn="ctr" eaLnBrk="1" fontAlgn="base" hangingPunct="1">
                <a:spcBef>
                  <a:spcPct val="0"/>
                </a:spcBef>
                <a:spcAft>
                  <a:spcPct val="0"/>
                </a:spcAft>
              </a:pPr>
              <a:r>
                <a:rPr lang="en-US" sz="1400" b="1">
                  <a:solidFill>
                    <a:srgbClr val="FFFFFF"/>
                  </a:solidFill>
                </a:rPr>
                <a:t>Thái thượng hoàng</a:t>
              </a:r>
              <a:endParaRPr lang="en-US" sz="1400" b="1">
                <a:solidFill>
                  <a:srgbClr val="FFFFFF"/>
                </a:solidFill>
              </a:endParaRPr>
            </a:p>
          </p:txBody>
        </p:sp>
        <p:sp>
          <p:nvSpPr>
            <p:cNvPr id="164884" name="Text Box 4"/>
            <p:cNvSpPr txBox="1">
              <a:spLocks noChangeArrowheads="1"/>
            </p:cNvSpPr>
            <p:nvPr/>
          </p:nvSpPr>
          <p:spPr bwMode="auto">
            <a:xfrm>
              <a:off x="658" y="1071"/>
              <a:ext cx="771" cy="352"/>
            </a:xfrm>
            <a:prstGeom prst="rect">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b="1">
                  <a:solidFill>
                    <a:srgbClr val="FFFFFF"/>
                  </a:solidFill>
                </a:rPr>
                <a:t>Quan văn</a:t>
              </a:r>
              <a:endParaRPr lang="en-US" b="1">
                <a:solidFill>
                  <a:srgbClr val="FFFFFF"/>
                </a:solidFill>
              </a:endParaRPr>
            </a:p>
            <a:p>
              <a:pPr algn="ctr" eaLnBrk="1" fontAlgn="base" hangingPunct="1">
                <a:spcBef>
                  <a:spcPct val="0"/>
                </a:spcBef>
                <a:spcAft>
                  <a:spcPct val="0"/>
                </a:spcAft>
              </a:pPr>
              <a:r>
                <a:rPr lang="en-US" b="1">
                  <a:solidFill>
                    <a:srgbClr val="FFFFFF"/>
                  </a:solidFill>
                </a:rPr>
                <a:t>(Họ Trần</a:t>
              </a:r>
              <a:r>
                <a:rPr lang="en-US" sz="1400" b="1">
                  <a:solidFill>
                    <a:srgbClr val="FFFFFF"/>
                  </a:solidFill>
                </a:rPr>
                <a:t>)</a:t>
              </a:r>
              <a:endParaRPr lang="en-US" sz="1400" b="1">
                <a:solidFill>
                  <a:srgbClr val="FFFFFF"/>
                </a:solidFill>
              </a:endParaRPr>
            </a:p>
          </p:txBody>
        </p:sp>
        <p:sp>
          <p:nvSpPr>
            <p:cNvPr id="164885" name="Text Box 5"/>
            <p:cNvSpPr txBox="1">
              <a:spLocks noChangeArrowheads="1"/>
            </p:cNvSpPr>
            <p:nvPr/>
          </p:nvSpPr>
          <p:spPr bwMode="auto">
            <a:xfrm>
              <a:off x="2019" y="1071"/>
              <a:ext cx="725" cy="274"/>
            </a:xfrm>
            <a:prstGeom prst="rect">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400" b="1">
                  <a:solidFill>
                    <a:srgbClr val="FFFFFF"/>
                  </a:solidFill>
                </a:rPr>
                <a:t>Quan võ</a:t>
              </a:r>
              <a:endParaRPr lang="en-US" sz="1400" b="1">
                <a:solidFill>
                  <a:srgbClr val="FFFFFF"/>
                </a:solidFill>
              </a:endParaRPr>
            </a:p>
            <a:p>
              <a:pPr algn="ctr" eaLnBrk="1" fontAlgn="base" hangingPunct="1">
                <a:spcBef>
                  <a:spcPct val="0"/>
                </a:spcBef>
                <a:spcAft>
                  <a:spcPct val="0"/>
                </a:spcAft>
              </a:pPr>
              <a:r>
                <a:rPr lang="en-US" sz="1400" b="1">
                  <a:solidFill>
                    <a:srgbClr val="FFFFFF"/>
                  </a:solidFill>
                </a:rPr>
                <a:t>(Họ Trần)</a:t>
              </a:r>
              <a:endParaRPr lang="en-US" sz="1400" b="1">
                <a:solidFill>
                  <a:srgbClr val="FFFFFF"/>
                </a:solidFill>
              </a:endParaRPr>
            </a:p>
          </p:txBody>
        </p:sp>
        <p:sp>
          <p:nvSpPr>
            <p:cNvPr id="164886" name="Text Box 6"/>
            <p:cNvSpPr txBox="1">
              <a:spLocks noChangeArrowheads="1"/>
            </p:cNvSpPr>
            <p:nvPr/>
          </p:nvSpPr>
          <p:spPr bwMode="auto">
            <a:xfrm>
              <a:off x="159" y="1561"/>
              <a:ext cx="1361" cy="236"/>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Các cơ quan</a:t>
              </a:r>
              <a:endParaRPr lang="en-US" sz="1600" b="1">
                <a:solidFill>
                  <a:srgbClr val="000000"/>
                </a:solidFill>
              </a:endParaRPr>
            </a:p>
          </p:txBody>
        </p:sp>
        <p:sp>
          <p:nvSpPr>
            <p:cNvPr id="164887" name="Text Box 7"/>
            <p:cNvSpPr txBox="1">
              <a:spLocks noChangeArrowheads="1"/>
            </p:cNvSpPr>
            <p:nvPr/>
          </p:nvSpPr>
          <p:spPr bwMode="auto">
            <a:xfrm>
              <a:off x="1837" y="1561"/>
              <a:ext cx="1361" cy="236"/>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Các chức quan</a:t>
              </a:r>
              <a:endParaRPr lang="en-US" sz="1600" b="1">
                <a:solidFill>
                  <a:srgbClr val="000000"/>
                </a:solidFill>
              </a:endParaRPr>
            </a:p>
          </p:txBody>
        </p:sp>
        <p:sp>
          <p:nvSpPr>
            <p:cNvPr id="164888" name="Text Box 8"/>
            <p:cNvSpPr txBox="1">
              <a:spLocks noChangeArrowheads="1"/>
            </p:cNvSpPr>
            <p:nvPr/>
          </p:nvSpPr>
          <p:spPr bwMode="auto">
            <a:xfrm>
              <a:off x="159" y="1795"/>
              <a:ext cx="454" cy="492"/>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Quốc sử viện</a:t>
              </a:r>
              <a:endParaRPr lang="en-US" sz="1600" b="1">
                <a:solidFill>
                  <a:srgbClr val="000000"/>
                </a:solidFill>
              </a:endParaRPr>
            </a:p>
          </p:txBody>
        </p:sp>
        <p:sp>
          <p:nvSpPr>
            <p:cNvPr id="164889" name="Text Box 9"/>
            <p:cNvSpPr txBox="1">
              <a:spLocks noChangeArrowheads="1"/>
            </p:cNvSpPr>
            <p:nvPr/>
          </p:nvSpPr>
          <p:spPr bwMode="auto">
            <a:xfrm>
              <a:off x="613" y="1795"/>
              <a:ext cx="454" cy="492"/>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Thái Y viện</a:t>
              </a:r>
              <a:endParaRPr lang="en-US" sz="1600" b="1">
                <a:solidFill>
                  <a:srgbClr val="000000"/>
                </a:solidFill>
              </a:endParaRPr>
            </a:p>
          </p:txBody>
        </p:sp>
        <p:sp>
          <p:nvSpPr>
            <p:cNvPr id="164890" name="Text Box 10"/>
            <p:cNvSpPr txBox="1">
              <a:spLocks noChangeArrowheads="1"/>
            </p:cNvSpPr>
            <p:nvPr/>
          </p:nvSpPr>
          <p:spPr bwMode="auto">
            <a:xfrm>
              <a:off x="1066" y="1795"/>
              <a:ext cx="454" cy="492"/>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Tôn nhân phủ</a:t>
              </a:r>
              <a:endParaRPr lang="en-US" sz="1600" b="1">
                <a:solidFill>
                  <a:srgbClr val="000000"/>
                </a:solidFill>
              </a:endParaRPr>
            </a:p>
          </p:txBody>
        </p:sp>
        <p:sp>
          <p:nvSpPr>
            <p:cNvPr id="164891" name="Text Box 11"/>
            <p:cNvSpPr txBox="1">
              <a:spLocks noChangeArrowheads="1"/>
            </p:cNvSpPr>
            <p:nvPr/>
          </p:nvSpPr>
          <p:spPr bwMode="auto">
            <a:xfrm>
              <a:off x="1837" y="1788"/>
              <a:ext cx="454" cy="499"/>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Hà đê sứ</a:t>
              </a:r>
              <a:endParaRPr lang="en-US" sz="1600" b="1">
                <a:solidFill>
                  <a:srgbClr val="000000"/>
                </a:solidFill>
              </a:endParaRPr>
            </a:p>
          </p:txBody>
        </p:sp>
        <p:sp>
          <p:nvSpPr>
            <p:cNvPr id="164892" name="Text Box 12"/>
            <p:cNvSpPr txBox="1">
              <a:spLocks noChangeArrowheads="1"/>
            </p:cNvSpPr>
            <p:nvPr/>
          </p:nvSpPr>
          <p:spPr bwMode="auto">
            <a:xfrm>
              <a:off x="2290" y="1788"/>
              <a:ext cx="454" cy="499"/>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Khuyến nông sứ</a:t>
              </a:r>
              <a:endParaRPr lang="en-US" sz="1600" b="1">
                <a:solidFill>
                  <a:srgbClr val="000000"/>
                </a:solidFill>
              </a:endParaRPr>
            </a:p>
          </p:txBody>
        </p:sp>
        <p:sp>
          <p:nvSpPr>
            <p:cNvPr id="164893" name="Text Box 13"/>
            <p:cNvSpPr txBox="1">
              <a:spLocks noChangeArrowheads="1"/>
            </p:cNvSpPr>
            <p:nvPr/>
          </p:nvSpPr>
          <p:spPr bwMode="auto">
            <a:xfrm>
              <a:off x="2744" y="1788"/>
              <a:ext cx="454" cy="499"/>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Đồn điền sứ</a:t>
              </a:r>
              <a:endParaRPr lang="en-US" sz="1600" b="1">
                <a:solidFill>
                  <a:srgbClr val="000000"/>
                </a:solidFill>
              </a:endParaRPr>
            </a:p>
          </p:txBody>
        </p:sp>
        <p:sp>
          <p:nvSpPr>
            <p:cNvPr id="164894" name="Text Box 14"/>
            <p:cNvSpPr txBox="1">
              <a:spLocks noChangeArrowheads="1"/>
            </p:cNvSpPr>
            <p:nvPr/>
          </p:nvSpPr>
          <p:spPr bwMode="auto">
            <a:xfrm>
              <a:off x="612" y="2378"/>
              <a:ext cx="2041" cy="372"/>
            </a:xfrm>
            <a:prstGeom prst="rect">
              <a:avLst/>
            </a:prstGeom>
            <a:solidFill>
              <a:srgbClr val="FF99FF"/>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12 lộ</a:t>
              </a:r>
              <a:endParaRPr lang="en-US" sz="1600" b="1">
                <a:solidFill>
                  <a:srgbClr val="000000"/>
                </a:solidFill>
              </a:endParaRPr>
            </a:p>
            <a:p>
              <a:pPr algn="ctr" eaLnBrk="1" fontAlgn="base" hangingPunct="1">
                <a:spcBef>
                  <a:spcPct val="0"/>
                </a:spcBef>
                <a:spcAft>
                  <a:spcPct val="0"/>
                </a:spcAft>
              </a:pPr>
              <a:r>
                <a:rPr lang="en-US" sz="1600" b="1">
                  <a:solidFill>
                    <a:srgbClr val="000000"/>
                  </a:solidFill>
                </a:rPr>
                <a:t>( Chánh An phó phủ sứ)</a:t>
              </a:r>
              <a:endParaRPr lang="en-US" sz="1600" b="1">
                <a:solidFill>
                  <a:srgbClr val="000000"/>
                </a:solidFill>
              </a:endParaRPr>
            </a:p>
          </p:txBody>
        </p:sp>
        <p:sp>
          <p:nvSpPr>
            <p:cNvPr id="164895" name="Text Box 15"/>
            <p:cNvSpPr txBox="1">
              <a:spLocks noChangeArrowheads="1"/>
            </p:cNvSpPr>
            <p:nvPr/>
          </p:nvSpPr>
          <p:spPr bwMode="auto">
            <a:xfrm>
              <a:off x="884" y="2886"/>
              <a:ext cx="1361" cy="318"/>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Phủ</a:t>
              </a:r>
              <a:endParaRPr lang="en-US" sz="1600" b="1">
                <a:solidFill>
                  <a:srgbClr val="000000"/>
                </a:solidFill>
              </a:endParaRPr>
            </a:p>
            <a:p>
              <a:pPr algn="ctr" eaLnBrk="1" fontAlgn="base" hangingPunct="1">
                <a:spcBef>
                  <a:spcPct val="0"/>
                </a:spcBef>
                <a:spcAft>
                  <a:spcPct val="0"/>
                </a:spcAft>
              </a:pPr>
              <a:r>
                <a:rPr lang="en-US" sz="1600" b="1">
                  <a:solidFill>
                    <a:srgbClr val="000000"/>
                  </a:solidFill>
                </a:rPr>
                <a:t>(Tri phủ)</a:t>
              </a:r>
              <a:endParaRPr lang="en-US" sz="1600" b="1">
                <a:solidFill>
                  <a:srgbClr val="000000"/>
                </a:solidFill>
              </a:endParaRPr>
            </a:p>
          </p:txBody>
        </p:sp>
        <p:sp>
          <p:nvSpPr>
            <p:cNvPr id="164896" name="Text Box 16"/>
            <p:cNvSpPr txBox="1">
              <a:spLocks noChangeArrowheads="1"/>
            </p:cNvSpPr>
            <p:nvPr/>
          </p:nvSpPr>
          <p:spPr bwMode="auto">
            <a:xfrm>
              <a:off x="884" y="3339"/>
              <a:ext cx="1361" cy="363"/>
            </a:xfrm>
            <a:prstGeom prst="rect">
              <a:avLst/>
            </a:prstGeom>
            <a:solidFill>
              <a:srgbClr val="FF99FF"/>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000000"/>
                  </a:solidFill>
                </a:rPr>
                <a:t>Châu – Huyện</a:t>
              </a:r>
              <a:endParaRPr lang="en-US" sz="1600" b="1">
                <a:solidFill>
                  <a:srgbClr val="000000"/>
                </a:solidFill>
              </a:endParaRPr>
            </a:p>
            <a:p>
              <a:pPr algn="ctr" eaLnBrk="1" fontAlgn="base" hangingPunct="1">
                <a:spcBef>
                  <a:spcPct val="0"/>
                </a:spcBef>
                <a:spcAft>
                  <a:spcPct val="0"/>
                </a:spcAft>
              </a:pPr>
              <a:r>
                <a:rPr lang="en-US" sz="1600" b="1">
                  <a:solidFill>
                    <a:srgbClr val="000000"/>
                  </a:solidFill>
                </a:rPr>
                <a:t>(Tri châu- tri huyện)</a:t>
              </a:r>
              <a:endParaRPr lang="en-US" sz="1600" b="1">
                <a:solidFill>
                  <a:srgbClr val="000000"/>
                </a:solidFill>
              </a:endParaRPr>
            </a:p>
          </p:txBody>
        </p:sp>
        <p:sp>
          <p:nvSpPr>
            <p:cNvPr id="164897" name="Text Box 17"/>
            <p:cNvSpPr txBox="1">
              <a:spLocks noChangeArrowheads="1"/>
            </p:cNvSpPr>
            <p:nvPr/>
          </p:nvSpPr>
          <p:spPr bwMode="auto">
            <a:xfrm>
              <a:off x="884" y="3884"/>
              <a:ext cx="1361" cy="363"/>
            </a:xfrm>
            <a:prstGeom prst="rect">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3333FF"/>
                  </a:solidFill>
                </a:rPr>
                <a:t>Xã</a:t>
              </a:r>
              <a:endParaRPr lang="en-US" sz="1600" b="1">
                <a:solidFill>
                  <a:srgbClr val="3333FF"/>
                </a:solidFill>
              </a:endParaRPr>
            </a:p>
            <a:p>
              <a:pPr algn="ctr" eaLnBrk="1" fontAlgn="base" hangingPunct="1">
                <a:spcBef>
                  <a:spcPct val="0"/>
                </a:spcBef>
                <a:spcAft>
                  <a:spcPct val="0"/>
                </a:spcAft>
              </a:pPr>
              <a:r>
                <a:rPr lang="en-US" sz="1600" b="1">
                  <a:solidFill>
                    <a:srgbClr val="3333FF"/>
                  </a:solidFill>
                </a:rPr>
                <a:t>( Xã quan )</a:t>
              </a:r>
              <a:endParaRPr lang="en-US" sz="1600" b="1">
                <a:solidFill>
                  <a:srgbClr val="3333FF"/>
                </a:solidFill>
              </a:endParaRPr>
            </a:p>
          </p:txBody>
        </p:sp>
        <p:sp>
          <p:nvSpPr>
            <p:cNvPr id="65554" name="Line 18"/>
            <p:cNvSpPr>
              <a:spLocks noChangeShapeType="1"/>
            </p:cNvSpPr>
            <p:nvPr/>
          </p:nvSpPr>
          <p:spPr bwMode="auto">
            <a:xfrm flipH="1">
              <a:off x="1066" y="890"/>
              <a:ext cx="635" cy="181"/>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55" name="Line 19"/>
            <p:cNvSpPr>
              <a:spLocks noChangeShapeType="1"/>
            </p:cNvSpPr>
            <p:nvPr/>
          </p:nvSpPr>
          <p:spPr bwMode="auto">
            <a:xfrm>
              <a:off x="1655" y="890"/>
              <a:ext cx="635" cy="181"/>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56" name="Line 20"/>
            <p:cNvSpPr>
              <a:spLocks noChangeShapeType="1"/>
            </p:cNvSpPr>
            <p:nvPr/>
          </p:nvSpPr>
          <p:spPr bwMode="auto">
            <a:xfrm>
              <a:off x="1519" y="2750"/>
              <a:ext cx="0" cy="136"/>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57" name="Line 21"/>
            <p:cNvSpPr>
              <a:spLocks noChangeShapeType="1"/>
            </p:cNvSpPr>
            <p:nvPr/>
          </p:nvSpPr>
          <p:spPr bwMode="auto">
            <a:xfrm>
              <a:off x="1519" y="3203"/>
              <a:ext cx="0" cy="136"/>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58" name="Line 22"/>
            <p:cNvSpPr>
              <a:spLocks noChangeShapeType="1"/>
            </p:cNvSpPr>
            <p:nvPr/>
          </p:nvSpPr>
          <p:spPr bwMode="auto">
            <a:xfrm>
              <a:off x="1519" y="3702"/>
              <a:ext cx="0" cy="182"/>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59" name="Line 23"/>
            <p:cNvSpPr>
              <a:spLocks noChangeShapeType="1"/>
            </p:cNvSpPr>
            <p:nvPr/>
          </p:nvSpPr>
          <p:spPr bwMode="auto">
            <a:xfrm flipH="1">
              <a:off x="1701" y="1434"/>
              <a:ext cx="0" cy="91"/>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60" name="Rectangle 24"/>
            <p:cNvSpPr>
              <a:spLocks noChangeArrowheads="1"/>
            </p:cNvSpPr>
            <p:nvPr/>
          </p:nvSpPr>
          <p:spPr bwMode="auto">
            <a:xfrm>
              <a:off x="431" y="527"/>
              <a:ext cx="2585" cy="907"/>
            </a:xfrm>
            <a:prstGeom prst="rect">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61" name="Rectangle 25"/>
            <p:cNvSpPr>
              <a:spLocks noChangeArrowheads="1"/>
            </p:cNvSpPr>
            <p:nvPr/>
          </p:nvSpPr>
          <p:spPr bwMode="auto">
            <a:xfrm>
              <a:off x="112" y="1525"/>
              <a:ext cx="3176" cy="2268"/>
            </a:xfrm>
            <a:prstGeom prst="rect">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62" name="Rectangle 26"/>
            <p:cNvSpPr>
              <a:spLocks noChangeArrowheads="1"/>
            </p:cNvSpPr>
            <p:nvPr/>
          </p:nvSpPr>
          <p:spPr bwMode="auto">
            <a:xfrm>
              <a:off x="476" y="3838"/>
              <a:ext cx="2223" cy="482"/>
            </a:xfrm>
            <a:prstGeom prst="rect">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grpSp>
      <p:sp>
        <p:nvSpPr>
          <p:cNvPr id="65563" name="Text Box 27"/>
          <p:cNvSpPr txBox="1">
            <a:spLocks noChangeArrowheads="1"/>
          </p:cNvSpPr>
          <p:nvPr/>
        </p:nvSpPr>
        <p:spPr bwMode="auto">
          <a:xfrm>
            <a:off x="7391401" y="981075"/>
            <a:ext cx="2663825" cy="477838"/>
          </a:xfrm>
          <a:prstGeom prst="rect">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b="1">
                <a:solidFill>
                  <a:srgbClr val="FFFFFF"/>
                </a:solidFill>
              </a:rPr>
              <a:t>Vua</a:t>
            </a:r>
            <a:endParaRPr lang="en-US" b="1">
              <a:solidFill>
                <a:srgbClr val="FFFFFF"/>
              </a:solidFill>
            </a:endParaRPr>
          </a:p>
        </p:txBody>
      </p:sp>
      <p:sp>
        <p:nvSpPr>
          <p:cNvPr id="65564" name="Text Box 28"/>
          <p:cNvSpPr txBox="1">
            <a:spLocks noChangeArrowheads="1"/>
          </p:cNvSpPr>
          <p:nvPr/>
        </p:nvSpPr>
        <p:spPr bwMode="auto">
          <a:xfrm>
            <a:off x="7034213" y="1779589"/>
            <a:ext cx="1223962" cy="496887"/>
          </a:xfrm>
          <a:prstGeom prst="rect">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b="1">
                <a:solidFill>
                  <a:srgbClr val="FFFFFF"/>
                </a:solidFill>
              </a:rPr>
              <a:t>Quan văn</a:t>
            </a:r>
            <a:endParaRPr lang="en-US" b="1">
              <a:solidFill>
                <a:srgbClr val="FFFFFF"/>
              </a:solidFill>
            </a:endParaRPr>
          </a:p>
        </p:txBody>
      </p:sp>
      <p:sp>
        <p:nvSpPr>
          <p:cNvPr id="65565" name="Text Box 29"/>
          <p:cNvSpPr txBox="1">
            <a:spLocks noChangeArrowheads="1"/>
          </p:cNvSpPr>
          <p:nvPr/>
        </p:nvSpPr>
        <p:spPr bwMode="auto">
          <a:xfrm>
            <a:off x="9194800" y="1779588"/>
            <a:ext cx="1150938" cy="425450"/>
          </a:xfrm>
          <a:prstGeom prst="rect">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b="1">
                <a:solidFill>
                  <a:srgbClr val="FFFFFF"/>
                </a:solidFill>
              </a:rPr>
              <a:t>Quan võ</a:t>
            </a:r>
            <a:endParaRPr lang="en-US" b="1">
              <a:solidFill>
                <a:srgbClr val="FFFFFF"/>
              </a:solidFill>
            </a:endParaRPr>
          </a:p>
          <a:p>
            <a:pPr algn="ctr" eaLnBrk="1" fontAlgn="base" hangingPunct="1">
              <a:spcBef>
                <a:spcPct val="0"/>
              </a:spcBef>
              <a:spcAft>
                <a:spcPct val="0"/>
              </a:spcAft>
            </a:pPr>
            <a:endParaRPr lang="en-US" sz="1400" b="1">
              <a:solidFill>
                <a:srgbClr val="000000"/>
              </a:solidFill>
              <a:latin typeface=".VnTime" panose="020B7200000000000000" pitchFamily="34" charset="0"/>
            </a:endParaRPr>
          </a:p>
        </p:txBody>
      </p:sp>
      <p:sp>
        <p:nvSpPr>
          <p:cNvPr id="65566" name="Text Box 30"/>
          <p:cNvSpPr txBox="1">
            <a:spLocks noChangeArrowheads="1"/>
          </p:cNvSpPr>
          <p:nvPr/>
        </p:nvSpPr>
        <p:spPr bwMode="auto">
          <a:xfrm>
            <a:off x="6961189" y="2938464"/>
            <a:ext cx="3240087" cy="346075"/>
          </a:xfrm>
          <a:prstGeom prst="rect">
            <a:avLst/>
          </a:prstGeom>
          <a:solidFill>
            <a:srgbClr val="FFFF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dirty="0">
                <a:solidFill>
                  <a:srgbClr val="3333FF"/>
                </a:solidFill>
              </a:rPr>
              <a:t>24 </a:t>
            </a:r>
            <a:r>
              <a:rPr lang="en-US" sz="1600" b="1" dirty="0" err="1">
                <a:solidFill>
                  <a:srgbClr val="3333FF"/>
                </a:solidFill>
              </a:rPr>
              <a:t>lộ</a:t>
            </a:r>
            <a:r>
              <a:rPr lang="en-US" sz="1600" b="1" dirty="0">
                <a:solidFill>
                  <a:srgbClr val="3333FF"/>
                </a:solidFill>
              </a:rPr>
              <a:t> - </a:t>
            </a:r>
            <a:r>
              <a:rPr lang="en-US" sz="1600" b="1" dirty="0" err="1">
                <a:solidFill>
                  <a:srgbClr val="3333FF"/>
                </a:solidFill>
              </a:rPr>
              <a:t>phủ</a:t>
            </a:r>
            <a:r>
              <a:rPr lang="en-US" sz="1600" b="1" dirty="0">
                <a:solidFill>
                  <a:srgbClr val="3333FF"/>
                </a:solidFill>
              </a:rPr>
              <a:t> ( Tri </a:t>
            </a:r>
            <a:r>
              <a:rPr lang="en-US" sz="1600" b="1" dirty="0" err="1">
                <a:solidFill>
                  <a:srgbClr val="3333FF"/>
                </a:solidFill>
              </a:rPr>
              <a:t>phủ</a:t>
            </a:r>
            <a:r>
              <a:rPr lang="en-US" sz="1600" b="1" dirty="0">
                <a:solidFill>
                  <a:srgbClr val="3333FF"/>
                </a:solidFill>
              </a:rPr>
              <a:t> - tri </a:t>
            </a:r>
            <a:r>
              <a:rPr lang="en-US" sz="1600" b="1" dirty="0" err="1">
                <a:solidFill>
                  <a:srgbClr val="3333FF"/>
                </a:solidFill>
              </a:rPr>
              <a:t>châu</a:t>
            </a:r>
            <a:r>
              <a:rPr lang="en-US" sz="1600" b="1" dirty="0">
                <a:solidFill>
                  <a:srgbClr val="3333FF"/>
                </a:solidFill>
              </a:rPr>
              <a:t> )</a:t>
            </a:r>
            <a:endParaRPr lang="en-US" sz="1600" b="1" dirty="0">
              <a:solidFill>
                <a:srgbClr val="3333FF"/>
              </a:solidFill>
            </a:endParaRPr>
          </a:p>
        </p:txBody>
      </p:sp>
      <p:sp>
        <p:nvSpPr>
          <p:cNvPr id="65567" name="Text Box 31"/>
          <p:cNvSpPr txBox="1">
            <a:spLocks noChangeArrowheads="1"/>
          </p:cNvSpPr>
          <p:nvPr/>
        </p:nvSpPr>
        <p:spPr bwMode="auto">
          <a:xfrm>
            <a:off x="7500939" y="3860801"/>
            <a:ext cx="2160587" cy="576263"/>
          </a:xfrm>
          <a:prstGeom prst="rect">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3333FF"/>
                </a:solidFill>
              </a:rPr>
              <a:t>Huyện</a:t>
            </a:r>
            <a:endParaRPr lang="en-US" sz="1600" b="1">
              <a:solidFill>
                <a:srgbClr val="3333FF"/>
              </a:solidFill>
            </a:endParaRPr>
          </a:p>
        </p:txBody>
      </p:sp>
      <p:sp>
        <p:nvSpPr>
          <p:cNvPr id="65568" name="Text Box 32"/>
          <p:cNvSpPr txBox="1">
            <a:spLocks noChangeArrowheads="1"/>
          </p:cNvSpPr>
          <p:nvPr/>
        </p:nvSpPr>
        <p:spPr bwMode="auto">
          <a:xfrm>
            <a:off x="7500939" y="4797426"/>
            <a:ext cx="2160587" cy="576263"/>
          </a:xfrm>
          <a:prstGeom prst="rect">
            <a:avLst/>
          </a:prstGeom>
          <a:solidFill>
            <a:srgbClr val="FFFF00"/>
          </a:solidFill>
          <a:ln w="9525" algn="ctr">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0"/>
              </a:spcBef>
              <a:spcAft>
                <a:spcPct val="0"/>
              </a:spcAft>
            </a:pPr>
            <a:r>
              <a:rPr lang="en-US" sz="1600" b="1">
                <a:solidFill>
                  <a:srgbClr val="3333FF"/>
                </a:solidFill>
              </a:rPr>
              <a:t>Hương - xã</a:t>
            </a:r>
            <a:endParaRPr lang="en-US" sz="1600" b="1">
              <a:solidFill>
                <a:srgbClr val="3333FF"/>
              </a:solidFill>
            </a:endParaRPr>
          </a:p>
        </p:txBody>
      </p:sp>
      <p:sp>
        <p:nvSpPr>
          <p:cNvPr id="65569" name="Line 33"/>
          <p:cNvSpPr>
            <a:spLocks noChangeShapeType="1"/>
          </p:cNvSpPr>
          <p:nvPr/>
        </p:nvSpPr>
        <p:spPr bwMode="auto">
          <a:xfrm flipH="1">
            <a:off x="7681913" y="1492250"/>
            <a:ext cx="1008062" cy="287338"/>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70" name="Line 34"/>
          <p:cNvSpPr>
            <a:spLocks noChangeShapeType="1"/>
          </p:cNvSpPr>
          <p:nvPr/>
        </p:nvSpPr>
        <p:spPr bwMode="auto">
          <a:xfrm>
            <a:off x="8616951" y="1492250"/>
            <a:ext cx="1008063" cy="287338"/>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71" name="Rectangle 35"/>
          <p:cNvSpPr>
            <a:spLocks noChangeArrowheads="1"/>
          </p:cNvSpPr>
          <p:nvPr/>
        </p:nvSpPr>
        <p:spPr bwMode="auto">
          <a:xfrm>
            <a:off x="6888163" y="620714"/>
            <a:ext cx="3529012" cy="1944687"/>
          </a:xfrm>
          <a:prstGeom prst="rect">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72" name="Rectangle 36"/>
          <p:cNvSpPr>
            <a:spLocks noChangeArrowheads="1"/>
          </p:cNvSpPr>
          <p:nvPr/>
        </p:nvSpPr>
        <p:spPr bwMode="auto">
          <a:xfrm>
            <a:off x="6888163" y="2781301"/>
            <a:ext cx="3529012" cy="2835275"/>
          </a:xfrm>
          <a:prstGeom prst="rect">
            <a:avLst/>
          </a:prstGeom>
          <a:noFill/>
          <a:ln w="9525">
            <a:solidFill>
              <a:schemeClr val="tx1"/>
            </a:solidFill>
            <a:prstDash val="dash"/>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73" name="Line 37"/>
          <p:cNvSpPr>
            <a:spLocks noChangeShapeType="1"/>
          </p:cNvSpPr>
          <p:nvPr/>
        </p:nvSpPr>
        <p:spPr bwMode="auto">
          <a:xfrm>
            <a:off x="8616950" y="2565400"/>
            <a:ext cx="0" cy="2159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74" name="Text Box 38"/>
          <p:cNvSpPr txBox="1">
            <a:spLocks noChangeArrowheads="1"/>
          </p:cNvSpPr>
          <p:nvPr/>
        </p:nvSpPr>
        <p:spPr bwMode="auto">
          <a:xfrm>
            <a:off x="2063750" y="188913"/>
            <a:ext cx="4319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50000"/>
              </a:spcBef>
              <a:spcAft>
                <a:spcPct val="0"/>
              </a:spcAft>
            </a:pPr>
            <a:r>
              <a:rPr lang="en-US" sz="1600" b="1" dirty="0">
                <a:solidFill>
                  <a:srgbClr val="000000"/>
                </a:solidFill>
              </a:rPr>
              <a:t>SƠ ĐỒ BỘ MÁY NHÀ NƯỚC THỜI TRẦN</a:t>
            </a:r>
            <a:endParaRPr lang="en-US" sz="1600" b="1" dirty="0">
              <a:solidFill>
                <a:srgbClr val="000000"/>
              </a:solidFill>
            </a:endParaRPr>
          </a:p>
        </p:txBody>
      </p:sp>
      <p:sp>
        <p:nvSpPr>
          <p:cNvPr id="65575" name="Text Box 39"/>
          <p:cNvSpPr txBox="1">
            <a:spLocks noChangeArrowheads="1"/>
          </p:cNvSpPr>
          <p:nvPr/>
        </p:nvSpPr>
        <p:spPr bwMode="auto">
          <a:xfrm>
            <a:off x="6383339" y="188913"/>
            <a:ext cx="43195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fontAlgn="base" hangingPunct="1">
              <a:spcBef>
                <a:spcPct val="50000"/>
              </a:spcBef>
              <a:spcAft>
                <a:spcPct val="0"/>
              </a:spcAft>
            </a:pPr>
            <a:r>
              <a:rPr lang="en-US" sz="1600" b="1" dirty="0">
                <a:solidFill>
                  <a:srgbClr val="000000"/>
                </a:solidFill>
                <a:latin typeface="Arial" panose="020B0604020202020204"/>
              </a:rPr>
              <a:t>SƠ ĐỒ BỘ MÁY NHÀ NƯỚC THỜI LÝ</a:t>
            </a:r>
            <a:endParaRPr lang="en-US" sz="1600" b="1" dirty="0">
              <a:solidFill>
                <a:srgbClr val="000000"/>
              </a:solidFill>
              <a:latin typeface=".VnTimeH" panose="020B7200000000000000" pitchFamily="34" charset="0"/>
            </a:endParaRPr>
          </a:p>
        </p:txBody>
      </p:sp>
      <p:sp>
        <p:nvSpPr>
          <p:cNvPr id="65576" name="Text Box 40"/>
          <p:cNvSpPr txBox="1">
            <a:spLocks noChangeArrowheads="1"/>
          </p:cNvSpPr>
          <p:nvPr/>
        </p:nvSpPr>
        <p:spPr bwMode="auto">
          <a:xfrm>
            <a:off x="5791200" y="6019800"/>
            <a:ext cx="46609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fontAlgn="base" hangingPunct="1">
              <a:spcBef>
                <a:spcPct val="20000"/>
              </a:spcBef>
              <a:spcAft>
                <a:spcPct val="0"/>
              </a:spcAft>
            </a:pPr>
            <a:r>
              <a:rPr lang="en-US" sz="2000" b="1" dirty="0">
                <a:solidFill>
                  <a:srgbClr val="3415EB"/>
                </a:solidFill>
              </a:rPr>
              <a:t>? So </a:t>
            </a:r>
            <a:r>
              <a:rPr lang="en-US" sz="2000" b="1" dirty="0" err="1">
                <a:solidFill>
                  <a:srgbClr val="3415EB"/>
                </a:solidFill>
              </a:rPr>
              <a:t>với</a:t>
            </a:r>
            <a:r>
              <a:rPr lang="en-US" sz="2000" b="1" dirty="0">
                <a:solidFill>
                  <a:srgbClr val="3415EB"/>
                </a:solidFill>
              </a:rPr>
              <a:t> </a:t>
            </a:r>
            <a:r>
              <a:rPr lang="en-US" sz="2000" b="1" dirty="0" err="1">
                <a:solidFill>
                  <a:srgbClr val="3415EB"/>
                </a:solidFill>
              </a:rPr>
              <a:t>bộ</a:t>
            </a:r>
            <a:r>
              <a:rPr lang="en-US" sz="2000" b="1" dirty="0">
                <a:solidFill>
                  <a:srgbClr val="3415EB"/>
                </a:solidFill>
              </a:rPr>
              <a:t> </a:t>
            </a:r>
            <a:r>
              <a:rPr lang="en-US" sz="2000" b="1" dirty="0" err="1">
                <a:solidFill>
                  <a:srgbClr val="3415EB"/>
                </a:solidFill>
              </a:rPr>
              <a:t>máy</a:t>
            </a:r>
            <a:r>
              <a:rPr lang="en-US" sz="2000" b="1" dirty="0">
                <a:solidFill>
                  <a:srgbClr val="3415EB"/>
                </a:solidFill>
              </a:rPr>
              <a:t> </a:t>
            </a:r>
            <a:r>
              <a:rPr lang="en-US" sz="2000" b="1" dirty="0" err="1">
                <a:solidFill>
                  <a:srgbClr val="3415EB"/>
                </a:solidFill>
              </a:rPr>
              <a:t>nhà</a:t>
            </a:r>
            <a:r>
              <a:rPr lang="en-US" sz="2000" b="1" dirty="0">
                <a:solidFill>
                  <a:srgbClr val="3415EB"/>
                </a:solidFill>
              </a:rPr>
              <a:t> </a:t>
            </a:r>
            <a:r>
              <a:rPr lang="en-US" sz="2000" b="1" dirty="0" err="1">
                <a:solidFill>
                  <a:srgbClr val="3415EB"/>
                </a:solidFill>
              </a:rPr>
              <a:t>nước</a:t>
            </a:r>
            <a:r>
              <a:rPr lang="en-US" sz="2000" b="1" dirty="0">
                <a:solidFill>
                  <a:srgbClr val="3415EB"/>
                </a:solidFill>
              </a:rPr>
              <a:t> </a:t>
            </a:r>
            <a:r>
              <a:rPr lang="en-US" sz="2000" b="1" dirty="0" err="1">
                <a:solidFill>
                  <a:srgbClr val="3415EB"/>
                </a:solidFill>
              </a:rPr>
              <a:t>thời</a:t>
            </a:r>
            <a:r>
              <a:rPr lang="en-US" sz="2000" b="1" dirty="0">
                <a:solidFill>
                  <a:srgbClr val="3415EB"/>
                </a:solidFill>
              </a:rPr>
              <a:t> </a:t>
            </a:r>
            <a:r>
              <a:rPr lang="en-US" sz="2000" b="1" dirty="0" err="1">
                <a:solidFill>
                  <a:srgbClr val="3415EB"/>
                </a:solidFill>
              </a:rPr>
              <a:t>Lý</a:t>
            </a:r>
            <a:r>
              <a:rPr lang="en-US" sz="2000" b="1" dirty="0">
                <a:solidFill>
                  <a:srgbClr val="3415EB"/>
                </a:solidFill>
              </a:rPr>
              <a:t>, </a:t>
            </a:r>
            <a:r>
              <a:rPr lang="en-US" sz="2000" b="1" dirty="0" err="1">
                <a:solidFill>
                  <a:srgbClr val="3415EB"/>
                </a:solidFill>
              </a:rPr>
              <a:t>thời</a:t>
            </a:r>
            <a:r>
              <a:rPr lang="en-US" sz="2000" b="1" dirty="0">
                <a:solidFill>
                  <a:srgbClr val="3415EB"/>
                </a:solidFill>
              </a:rPr>
              <a:t> </a:t>
            </a:r>
            <a:r>
              <a:rPr lang="en-US" sz="2000" b="1" dirty="0" err="1">
                <a:solidFill>
                  <a:srgbClr val="3415EB"/>
                </a:solidFill>
              </a:rPr>
              <a:t>Trần</a:t>
            </a:r>
            <a:r>
              <a:rPr lang="en-US" sz="2000" b="1" dirty="0">
                <a:solidFill>
                  <a:srgbClr val="3415EB"/>
                </a:solidFill>
              </a:rPr>
              <a:t> </a:t>
            </a:r>
            <a:r>
              <a:rPr lang="en-US" sz="2000" b="1" dirty="0" err="1">
                <a:solidFill>
                  <a:srgbClr val="3415EB"/>
                </a:solidFill>
              </a:rPr>
              <a:t>có</a:t>
            </a:r>
            <a:r>
              <a:rPr lang="en-US" sz="2000" b="1" dirty="0">
                <a:solidFill>
                  <a:srgbClr val="3415EB"/>
                </a:solidFill>
              </a:rPr>
              <a:t> </a:t>
            </a:r>
            <a:r>
              <a:rPr lang="en-US" sz="2000" b="1" dirty="0" err="1">
                <a:solidFill>
                  <a:srgbClr val="3415EB"/>
                </a:solidFill>
              </a:rPr>
              <a:t>gì</a:t>
            </a:r>
            <a:r>
              <a:rPr lang="en-US" sz="2000" b="1" dirty="0">
                <a:solidFill>
                  <a:srgbClr val="3415EB"/>
                </a:solidFill>
              </a:rPr>
              <a:t> </a:t>
            </a:r>
            <a:r>
              <a:rPr lang="en-US" sz="2000" b="1" dirty="0" err="1">
                <a:solidFill>
                  <a:srgbClr val="3415EB"/>
                </a:solidFill>
              </a:rPr>
              <a:t>giống</a:t>
            </a:r>
            <a:r>
              <a:rPr lang="en-US" sz="2000" b="1" dirty="0">
                <a:solidFill>
                  <a:srgbClr val="3415EB"/>
                </a:solidFill>
              </a:rPr>
              <a:t> </a:t>
            </a:r>
            <a:r>
              <a:rPr lang="en-US" sz="2000" b="1" dirty="0" err="1">
                <a:solidFill>
                  <a:srgbClr val="3415EB"/>
                </a:solidFill>
              </a:rPr>
              <a:t>và</a:t>
            </a:r>
            <a:r>
              <a:rPr lang="en-US" sz="2000" b="1" dirty="0">
                <a:solidFill>
                  <a:srgbClr val="3415EB"/>
                </a:solidFill>
              </a:rPr>
              <a:t> </a:t>
            </a:r>
            <a:r>
              <a:rPr lang="en-US" sz="2000" b="1" dirty="0" err="1">
                <a:solidFill>
                  <a:srgbClr val="3415EB"/>
                </a:solidFill>
              </a:rPr>
              <a:t>khác</a:t>
            </a:r>
            <a:r>
              <a:rPr lang="en-US" sz="2000" b="1" dirty="0">
                <a:solidFill>
                  <a:srgbClr val="3415EB"/>
                </a:solidFill>
              </a:rPr>
              <a:t>? </a:t>
            </a:r>
            <a:r>
              <a:rPr lang="en-US" sz="2000" b="1" dirty="0" err="1">
                <a:solidFill>
                  <a:srgbClr val="3415EB"/>
                </a:solidFill>
              </a:rPr>
              <a:t>Nhận</a:t>
            </a:r>
            <a:r>
              <a:rPr lang="en-US" sz="2000" b="1" dirty="0">
                <a:solidFill>
                  <a:srgbClr val="3415EB"/>
                </a:solidFill>
              </a:rPr>
              <a:t> </a:t>
            </a:r>
            <a:r>
              <a:rPr lang="en-US" sz="2000" b="1" dirty="0" err="1">
                <a:solidFill>
                  <a:srgbClr val="3415EB"/>
                </a:solidFill>
              </a:rPr>
              <a:t>xét</a:t>
            </a:r>
            <a:r>
              <a:rPr lang="en-US" sz="2000" b="1" dirty="0">
                <a:solidFill>
                  <a:srgbClr val="3415EB"/>
                </a:solidFill>
              </a:rPr>
              <a:t>?</a:t>
            </a:r>
            <a:endParaRPr lang="en-US" sz="2000" b="1" dirty="0">
              <a:solidFill>
                <a:srgbClr val="3415EB"/>
              </a:solidFill>
            </a:endParaRPr>
          </a:p>
        </p:txBody>
      </p:sp>
      <p:sp>
        <p:nvSpPr>
          <p:cNvPr id="65577" name="Line 41"/>
          <p:cNvSpPr>
            <a:spLocks noChangeShapeType="1"/>
          </p:cNvSpPr>
          <p:nvPr/>
        </p:nvSpPr>
        <p:spPr bwMode="auto">
          <a:xfrm>
            <a:off x="8616950" y="3529014"/>
            <a:ext cx="0" cy="331787"/>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
        <p:nvSpPr>
          <p:cNvPr id="65578" name="Line 42"/>
          <p:cNvSpPr>
            <a:spLocks noChangeShapeType="1"/>
          </p:cNvSpPr>
          <p:nvPr/>
        </p:nvSpPr>
        <p:spPr bwMode="auto">
          <a:xfrm>
            <a:off x="8616950" y="4437063"/>
            <a:ext cx="0" cy="360362"/>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defRPr/>
            </a:pPr>
            <a:endParaRPr lang="en-US">
              <a:solidFill>
                <a:srgbClr val="000000"/>
              </a:solidFill>
              <a:latin typeface="Arial" panose="020B0604020202020204"/>
              <a:cs typeface="Arial" panose="020B0604020202020204" pitchFamily="34" charset="0"/>
            </a:endParaRPr>
          </a:p>
        </p:txBody>
      </p:sp>
    </p:spTree>
  </p:cSld>
  <p:clrMapOvr>
    <a:masterClrMapping/>
  </p:clrMapOvr>
  <p:transition spd="slow">
    <p:wheel spokes="4"/>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strips(downLeft)">
                                      <p:cBhvr>
                                        <p:cTn id="7" dur="1000"/>
                                        <p:tgtEl>
                                          <p:spTgt spid="6553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5574"/>
                                        </p:tgtEl>
                                        <p:attrNameLst>
                                          <p:attrName>style.visibility</p:attrName>
                                        </p:attrNameLst>
                                      </p:cBhvr>
                                      <p:to>
                                        <p:strVal val="visible"/>
                                      </p:to>
                                    </p:set>
                                    <p:animEffect transition="in" filter="strips(downLeft)">
                                      <p:cBhvr>
                                        <p:cTn id="10" dur="1000"/>
                                        <p:tgtEl>
                                          <p:spTgt spid="65574"/>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65575"/>
                                        </p:tgtEl>
                                        <p:attrNameLst>
                                          <p:attrName>style.visibility</p:attrName>
                                        </p:attrNameLst>
                                      </p:cBhvr>
                                      <p:to>
                                        <p:strVal val="visible"/>
                                      </p:to>
                                    </p:set>
                                    <p:anim calcmode="lin" valueType="num">
                                      <p:cBhvr>
                                        <p:cTn id="15" dur="500" fill="hold"/>
                                        <p:tgtEl>
                                          <p:spTgt spid="65575"/>
                                        </p:tgtEl>
                                        <p:attrNameLst>
                                          <p:attrName>ppt_w</p:attrName>
                                        </p:attrNameLst>
                                      </p:cBhvr>
                                      <p:tavLst>
                                        <p:tav tm="0">
                                          <p:val>
                                            <p:fltVal val="0"/>
                                          </p:val>
                                        </p:tav>
                                        <p:tav tm="100000">
                                          <p:val>
                                            <p:strVal val="#ppt_w"/>
                                          </p:val>
                                        </p:tav>
                                      </p:tavLst>
                                    </p:anim>
                                    <p:anim calcmode="lin" valueType="num">
                                      <p:cBhvr>
                                        <p:cTn id="16" dur="500" fill="hold"/>
                                        <p:tgtEl>
                                          <p:spTgt spid="6557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5571"/>
                                        </p:tgtEl>
                                        <p:attrNameLst>
                                          <p:attrName>style.visibility</p:attrName>
                                        </p:attrNameLst>
                                      </p:cBhvr>
                                      <p:to>
                                        <p:strVal val="visible"/>
                                      </p:to>
                                    </p:set>
                                    <p:animEffect transition="in" filter="randombar(horizontal)">
                                      <p:cBhvr>
                                        <p:cTn id="21" dur="500"/>
                                        <p:tgtEl>
                                          <p:spTgt spid="6557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65572"/>
                                        </p:tgtEl>
                                        <p:attrNameLst>
                                          <p:attrName>style.visibility</p:attrName>
                                        </p:attrNameLst>
                                      </p:cBhvr>
                                      <p:to>
                                        <p:strVal val="visible"/>
                                      </p:to>
                                    </p:set>
                                    <p:animEffect transition="in" filter="randombar(horizontal)">
                                      <p:cBhvr>
                                        <p:cTn id="24" dur="500"/>
                                        <p:tgtEl>
                                          <p:spTgt spid="65572"/>
                                        </p:tgtEl>
                                      </p:cBhvr>
                                    </p:animEffect>
                                  </p:childTnLst>
                                </p:cTn>
                              </p:par>
                              <p:par>
                                <p:cTn id="25" presetID="23" presetClass="entr" presetSubtype="16" fill="hold" grpId="0" nodeType="withEffect">
                                  <p:stCondLst>
                                    <p:cond delay="0"/>
                                  </p:stCondLst>
                                  <p:childTnLst>
                                    <p:set>
                                      <p:cBhvr>
                                        <p:cTn id="26" dur="1" fill="hold">
                                          <p:stCondLst>
                                            <p:cond delay="0"/>
                                          </p:stCondLst>
                                        </p:cTn>
                                        <p:tgtEl>
                                          <p:spTgt spid="65566"/>
                                        </p:tgtEl>
                                        <p:attrNameLst>
                                          <p:attrName>style.visibility</p:attrName>
                                        </p:attrNameLst>
                                      </p:cBhvr>
                                      <p:to>
                                        <p:strVal val="visible"/>
                                      </p:to>
                                    </p:set>
                                    <p:anim calcmode="lin" valueType="num">
                                      <p:cBhvr>
                                        <p:cTn id="27" dur="500" fill="hold"/>
                                        <p:tgtEl>
                                          <p:spTgt spid="65566"/>
                                        </p:tgtEl>
                                        <p:attrNameLst>
                                          <p:attrName>ppt_w</p:attrName>
                                        </p:attrNameLst>
                                      </p:cBhvr>
                                      <p:tavLst>
                                        <p:tav tm="0">
                                          <p:val>
                                            <p:fltVal val="0"/>
                                          </p:val>
                                        </p:tav>
                                        <p:tav tm="100000">
                                          <p:val>
                                            <p:strVal val="#ppt_w"/>
                                          </p:val>
                                        </p:tav>
                                      </p:tavLst>
                                    </p:anim>
                                    <p:anim calcmode="lin" valueType="num">
                                      <p:cBhvr>
                                        <p:cTn id="28" dur="500" fill="hold"/>
                                        <p:tgtEl>
                                          <p:spTgt spid="65566"/>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65567"/>
                                        </p:tgtEl>
                                        <p:attrNameLst>
                                          <p:attrName>style.visibility</p:attrName>
                                        </p:attrNameLst>
                                      </p:cBhvr>
                                      <p:to>
                                        <p:strVal val="visible"/>
                                      </p:to>
                                    </p:set>
                                    <p:anim calcmode="lin" valueType="num">
                                      <p:cBhvr>
                                        <p:cTn id="31" dur="500" fill="hold"/>
                                        <p:tgtEl>
                                          <p:spTgt spid="65567"/>
                                        </p:tgtEl>
                                        <p:attrNameLst>
                                          <p:attrName>ppt_w</p:attrName>
                                        </p:attrNameLst>
                                      </p:cBhvr>
                                      <p:tavLst>
                                        <p:tav tm="0">
                                          <p:val>
                                            <p:fltVal val="0"/>
                                          </p:val>
                                        </p:tav>
                                        <p:tav tm="100000">
                                          <p:val>
                                            <p:strVal val="#ppt_w"/>
                                          </p:val>
                                        </p:tav>
                                      </p:tavLst>
                                    </p:anim>
                                    <p:anim calcmode="lin" valueType="num">
                                      <p:cBhvr>
                                        <p:cTn id="32" dur="500" fill="hold"/>
                                        <p:tgtEl>
                                          <p:spTgt spid="6556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65568"/>
                                        </p:tgtEl>
                                        <p:attrNameLst>
                                          <p:attrName>style.visibility</p:attrName>
                                        </p:attrNameLst>
                                      </p:cBhvr>
                                      <p:to>
                                        <p:strVal val="visible"/>
                                      </p:to>
                                    </p:set>
                                    <p:anim calcmode="lin" valueType="num">
                                      <p:cBhvr>
                                        <p:cTn id="35" dur="500" fill="hold"/>
                                        <p:tgtEl>
                                          <p:spTgt spid="65568"/>
                                        </p:tgtEl>
                                        <p:attrNameLst>
                                          <p:attrName>ppt_w</p:attrName>
                                        </p:attrNameLst>
                                      </p:cBhvr>
                                      <p:tavLst>
                                        <p:tav tm="0">
                                          <p:val>
                                            <p:fltVal val="0"/>
                                          </p:val>
                                        </p:tav>
                                        <p:tav tm="100000">
                                          <p:val>
                                            <p:strVal val="#ppt_w"/>
                                          </p:val>
                                        </p:tav>
                                      </p:tavLst>
                                    </p:anim>
                                    <p:anim calcmode="lin" valueType="num">
                                      <p:cBhvr>
                                        <p:cTn id="36" dur="500" fill="hold"/>
                                        <p:tgtEl>
                                          <p:spTgt spid="65568"/>
                                        </p:tgtEl>
                                        <p:attrNameLst>
                                          <p:attrName>ppt_h</p:attrName>
                                        </p:attrNameLst>
                                      </p:cBhvr>
                                      <p:tavLst>
                                        <p:tav tm="0">
                                          <p:val>
                                            <p:fltVal val="0"/>
                                          </p:val>
                                        </p:tav>
                                        <p:tav tm="100000">
                                          <p:val>
                                            <p:strVal val="#ppt_h"/>
                                          </p:val>
                                        </p:tav>
                                      </p:tavLst>
                                    </p:anim>
                                  </p:childTnLst>
                                </p:cTn>
                              </p:par>
                              <p:par>
                                <p:cTn id="37" presetID="23" presetClass="entr" presetSubtype="16" fill="hold" grpId="0" nodeType="withEffect">
                                  <p:stCondLst>
                                    <p:cond delay="0"/>
                                  </p:stCondLst>
                                  <p:childTnLst>
                                    <p:set>
                                      <p:cBhvr>
                                        <p:cTn id="38" dur="1" fill="hold">
                                          <p:stCondLst>
                                            <p:cond delay="0"/>
                                          </p:stCondLst>
                                        </p:cTn>
                                        <p:tgtEl>
                                          <p:spTgt spid="65564"/>
                                        </p:tgtEl>
                                        <p:attrNameLst>
                                          <p:attrName>style.visibility</p:attrName>
                                        </p:attrNameLst>
                                      </p:cBhvr>
                                      <p:to>
                                        <p:strVal val="visible"/>
                                      </p:to>
                                    </p:set>
                                    <p:anim calcmode="lin" valueType="num">
                                      <p:cBhvr>
                                        <p:cTn id="39" dur="500" fill="hold"/>
                                        <p:tgtEl>
                                          <p:spTgt spid="65564"/>
                                        </p:tgtEl>
                                        <p:attrNameLst>
                                          <p:attrName>ppt_w</p:attrName>
                                        </p:attrNameLst>
                                      </p:cBhvr>
                                      <p:tavLst>
                                        <p:tav tm="0">
                                          <p:val>
                                            <p:fltVal val="0"/>
                                          </p:val>
                                        </p:tav>
                                        <p:tav tm="100000">
                                          <p:val>
                                            <p:strVal val="#ppt_w"/>
                                          </p:val>
                                        </p:tav>
                                      </p:tavLst>
                                    </p:anim>
                                    <p:anim calcmode="lin" valueType="num">
                                      <p:cBhvr>
                                        <p:cTn id="40" dur="500" fill="hold"/>
                                        <p:tgtEl>
                                          <p:spTgt spid="65564"/>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65565"/>
                                        </p:tgtEl>
                                        <p:attrNameLst>
                                          <p:attrName>style.visibility</p:attrName>
                                        </p:attrNameLst>
                                      </p:cBhvr>
                                      <p:to>
                                        <p:strVal val="visible"/>
                                      </p:to>
                                    </p:set>
                                    <p:anim calcmode="lin" valueType="num">
                                      <p:cBhvr>
                                        <p:cTn id="43" dur="500" fill="hold"/>
                                        <p:tgtEl>
                                          <p:spTgt spid="65565"/>
                                        </p:tgtEl>
                                        <p:attrNameLst>
                                          <p:attrName>ppt_w</p:attrName>
                                        </p:attrNameLst>
                                      </p:cBhvr>
                                      <p:tavLst>
                                        <p:tav tm="0">
                                          <p:val>
                                            <p:fltVal val="0"/>
                                          </p:val>
                                        </p:tav>
                                        <p:tav tm="100000">
                                          <p:val>
                                            <p:strVal val="#ppt_w"/>
                                          </p:val>
                                        </p:tav>
                                      </p:tavLst>
                                    </p:anim>
                                    <p:anim calcmode="lin" valueType="num">
                                      <p:cBhvr>
                                        <p:cTn id="44" dur="500" fill="hold"/>
                                        <p:tgtEl>
                                          <p:spTgt spid="65565"/>
                                        </p:tgtEl>
                                        <p:attrNameLst>
                                          <p:attrName>ppt_h</p:attrName>
                                        </p:attrNameLst>
                                      </p:cBhvr>
                                      <p:tavLst>
                                        <p:tav tm="0">
                                          <p:val>
                                            <p:fltVal val="0"/>
                                          </p:val>
                                        </p:tav>
                                        <p:tav tm="100000">
                                          <p:val>
                                            <p:strVal val="#ppt_h"/>
                                          </p:val>
                                        </p:tav>
                                      </p:tavLst>
                                    </p:anim>
                                  </p:childTnLst>
                                </p:cTn>
                              </p:par>
                              <p:par>
                                <p:cTn id="45" presetID="23" presetClass="entr" presetSubtype="16" fill="hold" grpId="0" nodeType="withEffect">
                                  <p:stCondLst>
                                    <p:cond delay="0"/>
                                  </p:stCondLst>
                                  <p:childTnLst>
                                    <p:set>
                                      <p:cBhvr>
                                        <p:cTn id="46" dur="1" fill="hold">
                                          <p:stCondLst>
                                            <p:cond delay="0"/>
                                          </p:stCondLst>
                                        </p:cTn>
                                        <p:tgtEl>
                                          <p:spTgt spid="65563"/>
                                        </p:tgtEl>
                                        <p:attrNameLst>
                                          <p:attrName>style.visibility</p:attrName>
                                        </p:attrNameLst>
                                      </p:cBhvr>
                                      <p:to>
                                        <p:strVal val="visible"/>
                                      </p:to>
                                    </p:set>
                                    <p:anim calcmode="lin" valueType="num">
                                      <p:cBhvr>
                                        <p:cTn id="47" dur="500" fill="hold"/>
                                        <p:tgtEl>
                                          <p:spTgt spid="65563"/>
                                        </p:tgtEl>
                                        <p:attrNameLst>
                                          <p:attrName>ppt_w</p:attrName>
                                        </p:attrNameLst>
                                      </p:cBhvr>
                                      <p:tavLst>
                                        <p:tav tm="0">
                                          <p:val>
                                            <p:fltVal val="0"/>
                                          </p:val>
                                        </p:tav>
                                        <p:tav tm="100000">
                                          <p:val>
                                            <p:strVal val="#ppt_w"/>
                                          </p:val>
                                        </p:tav>
                                      </p:tavLst>
                                    </p:anim>
                                    <p:anim calcmode="lin" valueType="num">
                                      <p:cBhvr>
                                        <p:cTn id="48" dur="500" fill="hold"/>
                                        <p:tgtEl>
                                          <p:spTgt spid="65563"/>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52" presetClass="entr" presetSubtype="0" fill="hold" nodeType="clickEffect">
                                  <p:stCondLst>
                                    <p:cond delay="0"/>
                                  </p:stCondLst>
                                  <p:childTnLst>
                                    <p:set>
                                      <p:cBhvr>
                                        <p:cTn id="52" dur="1" fill="hold">
                                          <p:stCondLst>
                                            <p:cond delay="0"/>
                                          </p:stCondLst>
                                        </p:cTn>
                                        <p:tgtEl>
                                          <p:spTgt spid="65577"/>
                                        </p:tgtEl>
                                        <p:attrNameLst>
                                          <p:attrName>style.visibility</p:attrName>
                                        </p:attrNameLst>
                                      </p:cBhvr>
                                      <p:to>
                                        <p:strVal val="visible"/>
                                      </p:to>
                                    </p:set>
                                    <p:animScale>
                                      <p:cBhvr>
                                        <p:cTn id="53" dur="1000" decel="50000" fill="hold">
                                          <p:stCondLst>
                                            <p:cond delay="0"/>
                                          </p:stCondLst>
                                        </p:cTn>
                                        <p:tgtEl>
                                          <p:spTgt spid="6557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65577"/>
                                        </p:tgtEl>
                                        <p:attrNameLst>
                                          <p:attrName>ppt_x</p:attrName>
                                          <p:attrName>ppt_y</p:attrName>
                                        </p:attrNameLst>
                                      </p:cBhvr>
                                    </p:animMotion>
                                    <p:animEffect transition="in" filter="fade">
                                      <p:cBhvr>
                                        <p:cTn id="55" dur="1000"/>
                                        <p:tgtEl>
                                          <p:spTgt spid="65577"/>
                                        </p:tgtEl>
                                      </p:cBhvr>
                                    </p:animEffect>
                                  </p:childTnLst>
                                </p:cTn>
                              </p:par>
                              <p:par>
                                <p:cTn id="56" presetID="52" presetClass="entr" presetSubtype="0" fill="hold" nodeType="withEffect">
                                  <p:stCondLst>
                                    <p:cond delay="0"/>
                                  </p:stCondLst>
                                  <p:childTnLst>
                                    <p:set>
                                      <p:cBhvr>
                                        <p:cTn id="57" dur="1" fill="hold">
                                          <p:stCondLst>
                                            <p:cond delay="0"/>
                                          </p:stCondLst>
                                        </p:cTn>
                                        <p:tgtEl>
                                          <p:spTgt spid="65578"/>
                                        </p:tgtEl>
                                        <p:attrNameLst>
                                          <p:attrName>style.visibility</p:attrName>
                                        </p:attrNameLst>
                                      </p:cBhvr>
                                      <p:to>
                                        <p:strVal val="visible"/>
                                      </p:to>
                                    </p:set>
                                    <p:animScale>
                                      <p:cBhvr>
                                        <p:cTn id="58" dur="1000" decel="50000" fill="hold">
                                          <p:stCondLst>
                                            <p:cond delay="0"/>
                                          </p:stCondLst>
                                        </p:cTn>
                                        <p:tgtEl>
                                          <p:spTgt spid="655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65578"/>
                                        </p:tgtEl>
                                        <p:attrNameLst>
                                          <p:attrName>ppt_x</p:attrName>
                                          <p:attrName>ppt_y</p:attrName>
                                        </p:attrNameLst>
                                      </p:cBhvr>
                                    </p:animMotion>
                                    <p:animEffect transition="in" filter="fade">
                                      <p:cBhvr>
                                        <p:cTn id="60" dur="1000"/>
                                        <p:tgtEl>
                                          <p:spTgt spid="65578"/>
                                        </p:tgtEl>
                                      </p:cBhvr>
                                    </p:animEffect>
                                  </p:childTnLst>
                                </p:cTn>
                              </p:par>
                              <p:par>
                                <p:cTn id="61" presetID="52" presetClass="entr" presetSubtype="0" fill="hold" nodeType="withEffect">
                                  <p:stCondLst>
                                    <p:cond delay="0"/>
                                  </p:stCondLst>
                                  <p:childTnLst>
                                    <p:set>
                                      <p:cBhvr>
                                        <p:cTn id="62" dur="1" fill="hold">
                                          <p:stCondLst>
                                            <p:cond delay="0"/>
                                          </p:stCondLst>
                                        </p:cTn>
                                        <p:tgtEl>
                                          <p:spTgt spid="65573"/>
                                        </p:tgtEl>
                                        <p:attrNameLst>
                                          <p:attrName>style.visibility</p:attrName>
                                        </p:attrNameLst>
                                      </p:cBhvr>
                                      <p:to>
                                        <p:strVal val="visible"/>
                                      </p:to>
                                    </p:set>
                                    <p:animScale>
                                      <p:cBhvr>
                                        <p:cTn id="63" dur="1000" decel="50000" fill="hold">
                                          <p:stCondLst>
                                            <p:cond delay="0"/>
                                          </p:stCondLst>
                                        </p:cTn>
                                        <p:tgtEl>
                                          <p:spTgt spid="6557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65573"/>
                                        </p:tgtEl>
                                        <p:attrNameLst>
                                          <p:attrName>ppt_x</p:attrName>
                                          <p:attrName>ppt_y</p:attrName>
                                        </p:attrNameLst>
                                      </p:cBhvr>
                                    </p:animMotion>
                                    <p:animEffect transition="in" filter="fade">
                                      <p:cBhvr>
                                        <p:cTn id="65" dur="1000"/>
                                        <p:tgtEl>
                                          <p:spTgt spid="65573"/>
                                        </p:tgtEl>
                                      </p:cBhvr>
                                    </p:animEffect>
                                  </p:childTnLst>
                                </p:cTn>
                              </p:par>
                              <p:par>
                                <p:cTn id="66" presetID="52" presetClass="entr" presetSubtype="0" fill="hold" nodeType="withEffect">
                                  <p:stCondLst>
                                    <p:cond delay="0"/>
                                  </p:stCondLst>
                                  <p:childTnLst>
                                    <p:set>
                                      <p:cBhvr>
                                        <p:cTn id="67" dur="1" fill="hold">
                                          <p:stCondLst>
                                            <p:cond delay="0"/>
                                          </p:stCondLst>
                                        </p:cTn>
                                        <p:tgtEl>
                                          <p:spTgt spid="65570"/>
                                        </p:tgtEl>
                                        <p:attrNameLst>
                                          <p:attrName>style.visibility</p:attrName>
                                        </p:attrNameLst>
                                      </p:cBhvr>
                                      <p:to>
                                        <p:strVal val="visible"/>
                                      </p:to>
                                    </p:set>
                                    <p:animScale>
                                      <p:cBhvr>
                                        <p:cTn id="68" dur="1000" decel="50000" fill="hold">
                                          <p:stCondLst>
                                            <p:cond delay="0"/>
                                          </p:stCondLst>
                                        </p:cTn>
                                        <p:tgtEl>
                                          <p:spTgt spid="655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65570"/>
                                        </p:tgtEl>
                                        <p:attrNameLst>
                                          <p:attrName>ppt_x</p:attrName>
                                          <p:attrName>ppt_y</p:attrName>
                                        </p:attrNameLst>
                                      </p:cBhvr>
                                    </p:animMotion>
                                    <p:animEffect transition="in" filter="fade">
                                      <p:cBhvr>
                                        <p:cTn id="70" dur="1000"/>
                                        <p:tgtEl>
                                          <p:spTgt spid="65570"/>
                                        </p:tgtEl>
                                      </p:cBhvr>
                                    </p:animEffect>
                                  </p:childTnLst>
                                </p:cTn>
                              </p:par>
                              <p:par>
                                <p:cTn id="71" presetID="52" presetClass="entr" presetSubtype="0" fill="hold" nodeType="withEffect">
                                  <p:stCondLst>
                                    <p:cond delay="0"/>
                                  </p:stCondLst>
                                  <p:childTnLst>
                                    <p:set>
                                      <p:cBhvr>
                                        <p:cTn id="72" dur="1" fill="hold">
                                          <p:stCondLst>
                                            <p:cond delay="0"/>
                                          </p:stCondLst>
                                        </p:cTn>
                                        <p:tgtEl>
                                          <p:spTgt spid="65569"/>
                                        </p:tgtEl>
                                        <p:attrNameLst>
                                          <p:attrName>style.visibility</p:attrName>
                                        </p:attrNameLst>
                                      </p:cBhvr>
                                      <p:to>
                                        <p:strVal val="visible"/>
                                      </p:to>
                                    </p:set>
                                    <p:animScale>
                                      <p:cBhvr>
                                        <p:cTn id="73" dur="1000" decel="50000" fill="hold">
                                          <p:stCondLst>
                                            <p:cond delay="0"/>
                                          </p:stCondLst>
                                        </p:cTn>
                                        <p:tgtEl>
                                          <p:spTgt spid="655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65569"/>
                                        </p:tgtEl>
                                        <p:attrNameLst>
                                          <p:attrName>ppt_x</p:attrName>
                                          <p:attrName>ppt_y</p:attrName>
                                        </p:attrNameLst>
                                      </p:cBhvr>
                                    </p:animMotion>
                                    <p:animEffect transition="in" filter="fade">
                                      <p:cBhvr>
                                        <p:cTn id="75" dur="1000"/>
                                        <p:tgtEl>
                                          <p:spTgt spid="65569"/>
                                        </p:tgtEl>
                                      </p:cBhvr>
                                    </p:animEffect>
                                  </p:childTnLst>
                                </p:cTn>
                              </p:par>
                            </p:childTnLst>
                          </p:cTn>
                        </p:par>
                      </p:childTnLst>
                    </p:cTn>
                  </p:par>
                  <p:par>
                    <p:cTn id="76" fill="hold">
                      <p:stCondLst>
                        <p:cond delay="indefinite"/>
                      </p:stCondLst>
                      <p:childTnLst>
                        <p:par>
                          <p:cTn id="77" fill="hold">
                            <p:stCondLst>
                              <p:cond delay="0"/>
                            </p:stCondLst>
                            <p:childTnLst>
                              <p:par>
                                <p:cTn id="78" presetID="18" presetClass="entr" presetSubtype="12" fill="hold" nodeType="clickEffect">
                                  <p:stCondLst>
                                    <p:cond delay="0"/>
                                  </p:stCondLst>
                                  <p:iterate type="lt">
                                    <p:tmPct val="0"/>
                                  </p:iterate>
                                  <p:childTnLst>
                                    <p:set>
                                      <p:cBhvr>
                                        <p:cTn id="79" dur="1" fill="hold">
                                          <p:stCondLst>
                                            <p:cond delay="0"/>
                                          </p:stCondLst>
                                        </p:cTn>
                                        <p:tgtEl>
                                          <p:spTgt spid="65576">
                                            <p:txEl>
                                              <p:pRg st="0" end="0"/>
                                            </p:txEl>
                                          </p:spTgt>
                                        </p:tgtEl>
                                        <p:attrNameLst>
                                          <p:attrName>style.visibility</p:attrName>
                                        </p:attrNameLst>
                                      </p:cBhvr>
                                      <p:to>
                                        <p:strVal val="visible"/>
                                      </p:to>
                                    </p:set>
                                    <p:animEffect transition="in" filter="strips(downLeft)">
                                      <p:cBhvr>
                                        <p:cTn id="80" dur="500"/>
                                        <p:tgtEl>
                                          <p:spTgt spid="655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63" grpId="0" animBg="1"/>
      <p:bldP spid="65564" grpId="0" animBg="1"/>
      <p:bldP spid="65565" grpId="0" animBg="1"/>
      <p:bldP spid="65566" grpId="0" animBg="1"/>
      <p:bldP spid="65567" grpId="0" animBg="1"/>
      <p:bldP spid="65568" grpId="0" animBg="1"/>
      <p:bldP spid="65571" grpId="0" animBg="1"/>
      <p:bldP spid="65572" grpId="0" animBg="1"/>
      <p:bldP spid="65574" grpId="0"/>
      <p:bldP spid="6557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5602" name="Content Placeholder 25601"/>
          <p:cNvGraphicFramePr>
            <a:graphicFrameLocks noGrp="1"/>
          </p:cNvGraphicFramePr>
          <p:nvPr>
            <p:ph sz="half" idx="1"/>
          </p:nvPr>
        </p:nvGraphicFramePr>
        <p:xfrm>
          <a:off x="311085" y="237456"/>
          <a:ext cx="11660956" cy="959749"/>
        </p:xfrm>
        <a:graphic>
          <a:graphicData uri="http://schemas.openxmlformats.org/drawingml/2006/table">
            <a:tbl>
              <a:tblPr/>
              <a:tblGrid>
                <a:gridCol w="11660956"/>
              </a:tblGrid>
              <a:tr h="959749">
                <a:tc>
                  <a:txBody>
                    <a:bodyPr/>
                    <a:lstStyle>
                      <a:lvl1pPr marL="342900" lvl="0" indent="-342900" algn="l" defTabSz="91440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Arial" panose="020B0604020202020204" pitchFamily="34" charset="0"/>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Arial" panose="020B0604020202020204" pitchFamily="34" charset="0"/>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Arial" panose="020B0604020202020204" pitchFamily="34" charset="0"/>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Arial" panose="020B0604020202020204" pitchFamily="34" charset="0"/>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Arial" panose="020B0604020202020204" pitchFamily="34" charset="0"/>
                        </a:defRPr>
                      </a:lvl5pPr>
                    </a:lstStyle>
                    <a:p>
                      <a:pPr marL="0" marR="0" lvl="0" indent="0" algn="just" defTabSz="914400" rtl="0" eaLnBrk="1" fontAlgn="base" latinLnBrk="0" hangingPunct="1">
                        <a:lnSpc>
                          <a:spcPct val="100000"/>
                        </a:lnSpc>
                        <a:spcBef>
                          <a:spcPct val="20000"/>
                        </a:spcBef>
                        <a:spcAft>
                          <a:spcPct val="0"/>
                        </a:spcAft>
                        <a:buClrTx/>
                        <a:buSzTx/>
                        <a:buFontTx/>
                        <a:buNone/>
                        <a:defRPr/>
                      </a:pPr>
                      <a:r>
                        <a:rPr sz="2400" b="1" i="1" dirty="0" err="1">
                          <a:solidFill>
                            <a:srgbClr val="0000FF"/>
                          </a:solidFill>
                          <a:latin typeface="Times New Roman" panose="02020603050405020304" pitchFamily="18" charset="0"/>
                          <a:cs typeface="Times New Roman" panose="02020603050405020304" pitchFamily="18" charset="0"/>
                        </a:rPr>
                        <a:t>Giống</a:t>
                      </a:r>
                      <a:r>
                        <a:rPr sz="2400" b="1" i="1" dirty="0">
                          <a:solidFill>
                            <a:srgbClr val="0000FF"/>
                          </a:solidFill>
                          <a:latin typeface="Times New Roman" panose="02020603050405020304" pitchFamily="18" charset="0"/>
                          <a:cs typeface="Times New Roman" panose="02020603050405020304" pitchFamily="18" charset="0"/>
                        </a:rPr>
                        <a:t> </a:t>
                      </a:r>
                      <a:r>
                        <a:rPr sz="2400" b="1" i="1" dirty="0" err="1">
                          <a:solidFill>
                            <a:srgbClr val="0000FF"/>
                          </a:solidFill>
                          <a:latin typeface="Times New Roman" panose="02020603050405020304" pitchFamily="18" charset="0"/>
                          <a:cs typeface="Times New Roman" panose="02020603050405020304" pitchFamily="18" charset="0"/>
                        </a:rPr>
                        <a:t>nhau</a:t>
                      </a:r>
                      <a:r>
                        <a:rPr sz="2400" b="1" i="1" dirty="0">
                          <a:solidFill>
                            <a:srgbClr val="0000FF"/>
                          </a:solidFill>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Đều</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tổ</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chức</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theo</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chế</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độ</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quân</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chủ</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trung</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ương</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tập</a:t>
                      </a:r>
                      <a:r>
                        <a:rPr sz="2400" b="1" i="1" dirty="0">
                          <a:latin typeface="Times New Roman" panose="02020603050405020304" pitchFamily="18" charset="0"/>
                          <a:cs typeface="Times New Roman" panose="02020603050405020304" pitchFamily="18" charset="0"/>
                        </a:rPr>
                        <a:t> </a:t>
                      </a:r>
                      <a:r>
                        <a:rPr sz="2400" b="1" i="1" dirty="0" err="1">
                          <a:latin typeface="Times New Roman" panose="02020603050405020304" pitchFamily="18" charset="0"/>
                          <a:cs typeface="Times New Roman" panose="02020603050405020304" pitchFamily="18" charset="0"/>
                        </a:rPr>
                        <a:t>quyền</a:t>
                      </a:r>
                      <a:r>
                        <a:rPr kumimoji="0" lang="en-US" sz="24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Giúp</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việc</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các</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đại</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văn,võ</a:t>
                      </a:r>
                      <a:endPar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91451" marR="91451" marT="45676" marB="45676">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graphicFrame>
        <p:nvGraphicFramePr>
          <p:cNvPr id="25608" name="Content Placeholder 25607"/>
          <p:cNvGraphicFramePr>
            <a:graphicFrameLocks noGrp="1"/>
          </p:cNvGraphicFramePr>
          <p:nvPr>
            <p:ph sz="half" idx="2"/>
          </p:nvPr>
        </p:nvGraphicFramePr>
        <p:xfrm>
          <a:off x="311084" y="1447800"/>
          <a:ext cx="11576114" cy="3547872"/>
        </p:xfrm>
        <a:graphic>
          <a:graphicData uri="http://schemas.openxmlformats.org/drawingml/2006/table">
            <a:tbl>
              <a:tblPr/>
              <a:tblGrid>
                <a:gridCol w="1397543"/>
                <a:gridCol w="3579810"/>
                <a:gridCol w="6598761"/>
              </a:tblGrid>
              <a:tr h="336217">
                <a:tc>
                  <a: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vi-VN"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vi-VN"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Nhà Lý</a:t>
                      </a:r>
                      <a:endParaRPr kumimoji="0" lang="en-US"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vi-VN"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rPr>
                        <a:t>Nhà Trần</a:t>
                      </a:r>
                      <a:endParaRPr kumimoji="0" lang="en-US" sz="1800" b="1" i="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6202">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pPr>
                      <a:r>
                        <a:rPr kumimoji="0" lang="vi-VN" sz="2400" b="1" i="1" u="none" strike="noStrike" cap="none" normalizeH="0" baseline="0" dirty="0">
                          <a:ln>
                            <a:noFill/>
                          </a:ln>
                          <a:solidFill>
                            <a:srgbClr val="0000FF"/>
                          </a:solidFill>
                          <a:effectLst/>
                          <a:latin typeface="Arial" panose="020B0604020202020204" pitchFamily="34" charset="0"/>
                          <a:cs typeface="Arial" panose="020B0604020202020204" pitchFamily="34" charset="0"/>
                        </a:rPr>
                        <a:t>Khác nhau</a:t>
                      </a:r>
                      <a:endParaRPr kumimoji="0" lang="en-US" sz="2400" b="1" i="1"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rgbClr val="009999"/>
                        </a:buClr>
                        <a:buSzPct val="70000"/>
                        <a:buFontTx/>
                        <a:buNone/>
                      </a:pP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Các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chức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quan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quan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trọng</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do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người</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thân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cận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nắm</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giữ</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rgbClr val="009999"/>
                        </a:buClr>
                        <a:buSzPct val="70000"/>
                        <a:buFontTx/>
                        <a:buNone/>
                      </a:pPr>
                      <a:endParaRPr kumimoji="0" lang="vi-VN"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rgbClr val="009999"/>
                        </a:buClr>
                        <a:buSzPct val="70000"/>
                        <a:buFontTx/>
                        <a:buNone/>
                      </a:pPr>
                      <a:endParaRPr kumimoji="0" lang="vi-VN"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rgbClr val="009999"/>
                        </a:buClr>
                        <a:buSzPct val="70000"/>
                        <a:buFontTx/>
                        <a:buNone/>
                      </a:pPr>
                      <a:endParaRPr kumimoji="0" lang="vi-VN"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rgbClr val="009999"/>
                        </a:buClr>
                        <a:buSzPct val="70000"/>
                        <a:buFontTx/>
                        <a:buNone/>
                      </a:pP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Cả</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nước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chia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làm</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24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lộ</a:t>
                      </a:r>
                      <a:endParaRPr kumimoji="0" lang="en-US" sz="2600" b="0"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rgbClr val="009999"/>
                        </a:buClr>
                        <a:buSzPct val="70000"/>
                        <a:buFontTx/>
                        <a:buChar char="-"/>
                      </a:pP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Thực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hiện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chế</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độ</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Thái</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thượng</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hoàng</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1"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vua</a:t>
                      </a:r>
                      <a:r>
                        <a:rPr kumimoji="0" lang="en-US" sz="2600" b="0" i="1"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cha </a:t>
                      </a:r>
                      <a:r>
                        <a:rPr kumimoji="0" lang="en-US" sz="2600" b="0" i="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cùng</a:t>
                      </a:r>
                      <a:r>
                        <a:rPr kumimoji="0" lang="en-US" sz="26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với</a:t>
                      </a:r>
                      <a:r>
                        <a:rPr kumimoji="0" lang="en-US" sz="26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1" u="none" strike="noStrike" cap="none" normalizeH="0" baseline="0" dirty="0" err="1">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vua</a:t>
                      </a:r>
                      <a:r>
                        <a:rPr kumimoji="0" lang="en-US" sz="2600" b="0" i="1" u="none" strike="noStrike" cap="none" normalizeH="0" baseline="0" dirty="0">
                          <a:ln>
                            <a:noFill/>
                          </a:ln>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con </a:t>
                      </a:r>
                      <a:r>
                        <a:rPr kumimoji="0" lang="en-US" sz="2600" b="0" i="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cai</a:t>
                      </a:r>
                      <a:r>
                        <a:rPr kumimoji="0" lang="en-US" sz="26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quản</a:t>
                      </a:r>
                      <a:r>
                        <a:rPr kumimoji="0" lang="en-US" sz="26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đất</a:t>
                      </a:r>
                      <a:r>
                        <a:rPr kumimoji="0" lang="en-US" sz="26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1"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nước</a:t>
                      </a:r>
                      <a:r>
                        <a:rPr kumimoji="0" lang="en-US" sz="2600" b="0" i="1"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rgbClr val="009999"/>
                        </a:buClr>
                        <a:buSzPct val="70000"/>
                        <a:buFontTx/>
                        <a:buChar char="-"/>
                      </a:pP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Các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chức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quan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đại</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thần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do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người</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họ</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Trần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nắm</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giữ</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rgbClr val="009999"/>
                        </a:buClr>
                        <a:buSzPct val="70000"/>
                        <a:buFontTx/>
                        <a:buChar char="-"/>
                      </a:pP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Đặt</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thêm</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một</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số</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cơ</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quan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và</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chức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quan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để</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trông</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coi</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sản</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xuất</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rgbClr val="009999"/>
                        </a:buClr>
                        <a:buSzPct val="70000"/>
                        <a:buFontTx/>
                        <a:buNone/>
                      </a:pP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Cả</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nước</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chia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làm</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12 </a:t>
                      </a:r>
                      <a:r>
                        <a:rPr kumimoji="0" lang="en-US" sz="2600" b="0" i="0" u="none" strike="noStrike" cap="none" normalizeH="0" baseline="0" dirty="0" err="1">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lộ</a:t>
                      </a:r>
                      <a:r>
                        <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rPr>
                        <a:t>. </a:t>
                      </a:r>
                      <a:endParaRPr kumimoji="0" lang="en-US" sz="2600" b="0" i="0" u="none" strike="noStrike" cap="none" normalizeH="0" baseline="0" dirty="0">
                        <a:ln>
                          <a:noFill/>
                        </a:ln>
                        <a:solidFill>
                          <a:srgbClr val="000000"/>
                        </a:solidFill>
                        <a:effectLst>
                          <a:outerShdw blurRad="38100" dist="38100" dir="2700000" algn="tl">
                            <a:srgbClr val="C0C0C0"/>
                          </a:outerShdw>
                        </a:effectLst>
                        <a:latin typeface="Times New Roman" panose="02020603050405020304" pitchFamily="18" charset="0"/>
                        <a:ea typeface="Arial" panose="020B0604020202020204" pitchFamily="34"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22" name="Rectangle 25621"/>
          <p:cNvSpPr>
            <a:spLocks noChangeArrowheads="1"/>
          </p:cNvSpPr>
          <p:nvPr/>
        </p:nvSpPr>
        <p:spPr bwMode="auto">
          <a:xfrm>
            <a:off x="311084" y="5246267"/>
            <a:ext cx="1157611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en-US" sz="2600" b="1" i="1" u="sng" dirty="0" err="1">
                <a:solidFill>
                  <a:srgbClr val="3415EB"/>
                </a:solidFill>
                <a:latin typeface="Times New Roman" panose="02020603050405020304" pitchFamily="18" charset="0"/>
                <a:cs typeface="Arial" panose="020B0604020202020204" pitchFamily="34" charset="0"/>
              </a:rPr>
              <a:t>Nhận</a:t>
            </a:r>
            <a:r>
              <a:rPr lang="en-US" sz="2600" b="1" i="1" u="sng" dirty="0">
                <a:solidFill>
                  <a:srgbClr val="3415EB"/>
                </a:solidFill>
                <a:latin typeface="Times New Roman" panose="02020603050405020304" pitchFamily="18" charset="0"/>
                <a:cs typeface="Arial" panose="020B0604020202020204" pitchFamily="34" charset="0"/>
              </a:rPr>
              <a:t> </a:t>
            </a:r>
            <a:r>
              <a:rPr lang="en-US" sz="2600" b="1" i="1" u="sng" dirty="0" err="1">
                <a:solidFill>
                  <a:srgbClr val="3415EB"/>
                </a:solidFill>
                <a:latin typeface="Times New Roman" panose="02020603050405020304" pitchFamily="18" charset="0"/>
                <a:cs typeface="Arial" panose="020B0604020202020204" pitchFamily="34" charset="0"/>
              </a:rPr>
              <a:t>xét</a:t>
            </a:r>
            <a:r>
              <a:rPr lang="en-US" sz="2600" b="1" u="sng" dirty="0">
                <a:solidFill>
                  <a:srgbClr val="3333FF"/>
                </a:solidFill>
                <a:latin typeface="Times New Roman" panose="02020603050405020304" pitchFamily="18" charset="0"/>
                <a:cs typeface="Arial" panose="020B0604020202020204" pitchFamily="34" charset="0"/>
              </a:rPr>
              <a:t>:</a:t>
            </a:r>
            <a:r>
              <a:rPr lang="en-US" sz="2600" b="1" dirty="0">
                <a:solidFill>
                  <a:srgbClr val="3333FF"/>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Bô</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máy</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nhà</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Trần</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hoàn</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chỉnh</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chặt</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che</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hơn</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nhà</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Lý</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Điều</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này</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chứng</a:t>
            </a:r>
            <a:r>
              <a:rPr lang="en-US" sz="2600" b="1" dirty="0">
                <a:solidFill>
                  <a:srgbClr val="CC0099"/>
                </a:solidFill>
                <a:latin typeface="Times New Roman" panose="02020603050405020304" pitchFamily="18" charset="0"/>
                <a:cs typeface="Arial" panose="020B0604020202020204" pitchFamily="34" charset="0"/>
              </a:rPr>
              <a:t> tỏ </a:t>
            </a:r>
            <a:r>
              <a:rPr lang="en-US" sz="2600" b="1" dirty="0" err="1">
                <a:solidFill>
                  <a:srgbClr val="CC0099"/>
                </a:solidFill>
                <a:latin typeface="Times New Roman" panose="02020603050405020304" pitchFamily="18" charset="0"/>
                <a:cs typeface="Arial" panose="020B0604020202020204" pitchFamily="34" charset="0"/>
              </a:rPr>
              <a:t>nhà</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Trần</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quan</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tâm</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tới</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nhiều</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mặt</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của</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đất</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nước</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Năng</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lực</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quản</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lý</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của</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nhà</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Trần</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được</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nâng</a:t>
            </a:r>
            <a:r>
              <a:rPr lang="en-US" sz="2600" b="1" dirty="0">
                <a:solidFill>
                  <a:srgbClr val="CC0099"/>
                </a:solidFill>
                <a:latin typeface="Times New Roman" panose="02020603050405020304" pitchFamily="18" charset="0"/>
                <a:cs typeface="Arial" panose="020B0604020202020204" pitchFamily="34" charset="0"/>
              </a:rPr>
              <a:t> </a:t>
            </a:r>
            <a:r>
              <a:rPr lang="en-US" sz="2600" b="1" dirty="0" err="1">
                <a:solidFill>
                  <a:srgbClr val="CC0099"/>
                </a:solidFill>
                <a:latin typeface="Times New Roman" panose="02020603050405020304" pitchFamily="18" charset="0"/>
                <a:cs typeface="Arial" panose="020B0604020202020204" pitchFamily="34" charset="0"/>
              </a:rPr>
              <a:t>cao</a:t>
            </a:r>
            <a:r>
              <a:rPr lang="en-US" sz="2600" b="1" dirty="0">
                <a:solidFill>
                  <a:srgbClr val="CC0099"/>
                </a:solidFill>
                <a:latin typeface="Times New Roman" panose="02020603050405020304" pitchFamily="18" charset="0"/>
                <a:cs typeface="Arial" panose="020B0604020202020204" pitchFamily="34" charset="0"/>
              </a:rPr>
              <a:t>.</a:t>
            </a:r>
            <a:endParaRPr lang="en-US" sz="2600" b="1" dirty="0">
              <a:solidFill>
                <a:srgbClr val="CC0099"/>
              </a:solidFill>
              <a:latin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arn(inVertical)">
                                      <p:cBhvr>
                                        <p:cTn id="7" dur="5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608"/>
                                        </p:tgtEl>
                                        <p:attrNameLst>
                                          <p:attrName>style.visibility</p:attrName>
                                        </p:attrNameLst>
                                      </p:cBhvr>
                                      <p:to>
                                        <p:strVal val="visible"/>
                                      </p:to>
                                    </p:set>
                                    <p:animEffect transition="in" filter="wipe(down)">
                                      <p:cBhvr>
                                        <p:cTn id="12" dur="500"/>
                                        <p:tgtEl>
                                          <p:spTgt spid="2560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5622">
                                            <p:txEl>
                                              <p:pRg st="0" end="0"/>
                                            </p:txEl>
                                          </p:spTgt>
                                        </p:tgtEl>
                                        <p:attrNameLst>
                                          <p:attrName>style.visibility</p:attrName>
                                        </p:attrNameLst>
                                      </p:cBhvr>
                                      <p:to>
                                        <p:strVal val="visible"/>
                                      </p:to>
                                    </p:set>
                                    <p:animEffect transition="in" filter="fade">
                                      <p:cBhvr>
                                        <p:cTn id="17" dur="1000"/>
                                        <p:tgtEl>
                                          <p:spTgt spid="25622">
                                            <p:txEl>
                                              <p:pRg st="0" end="0"/>
                                            </p:txEl>
                                          </p:spTgt>
                                        </p:tgtEl>
                                      </p:cBhvr>
                                    </p:animEffect>
                                    <p:anim calcmode="lin" valueType="num">
                                      <p:cBhvr>
                                        <p:cTn id="18" dur="1000" fill="hold"/>
                                        <p:tgtEl>
                                          <p:spTgt spid="2562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56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endPar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3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3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7" name="TextBox 6"/>
          <p:cNvSpPr txBox="1"/>
          <p:nvPr/>
        </p:nvSpPr>
        <p:spPr>
          <a:xfrm>
            <a:off x="121023" y="1396251"/>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chính trị</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61064" y="1931782"/>
            <a:ext cx="11869872"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2000"/>
              <a:buFont typeface="Times New Roman" panose="02020603050405020304"/>
              <a:buNone/>
              <a:defRPr/>
            </a:pPr>
            <a:r>
              <a:rPr lang="vi-VN" sz="2400" b="1" kern="0" dirty="0">
                <a:solidFill>
                  <a:prstClr val="black"/>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*Tổ chức bộ máy nhà nước:</a:t>
            </a:r>
            <a:endParaRPr lang="vi-VN" sz="2400" b="1" kern="0" dirty="0">
              <a:solidFill>
                <a:prstClr val="black"/>
              </a:solidFill>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lvl="0" algn="just">
              <a:buClr>
                <a:srgbClr val="FFFFFF"/>
              </a:buClr>
              <a:buSzPts val="2000"/>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Theo chế độ Trung ương tập quyền .Vua thường nhường ngôi cho con và giữ chức Thái Thượng Hoàng, quan văn quan võ đều do người trong hoàng tộc nắm </a:t>
            </a:r>
            <a:r>
              <a:rPr kumimoji="0" lang="vi-VN" sz="2400" b="0" i="0" u="none" strike="noStrike" kern="0" cap="none" spc="0" normalizeH="0" baseline="0" noProof="0" dirty="0">
                <a:ln>
                  <a:noFill/>
                </a:ln>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giữ</a:t>
            </a:r>
            <a:endParaRPr kumimoji="0" lang="vi-VN" sz="2400" b="0" i="0" u="none" strike="noStrike" kern="0" cap="none" spc="0" normalizeH="0" baseline="0" noProof="0" dirty="0">
              <a:ln>
                <a:noFill/>
              </a:ln>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lvl="0">
              <a:buClr>
                <a:srgbClr val="FFFFFF"/>
              </a:buClr>
              <a:buSzPts val="2000"/>
            </a:pPr>
            <a:r>
              <a:rPr lang="vi-VN" sz="2400" kern="0" dirty="0">
                <a:latin typeface="Times New Roman" panose="02020603050405020304" pitchFamily="18" charset="0"/>
                <a:ea typeface="Times New Roman" panose="02020603050405020304"/>
                <a:cs typeface="Times New Roman" panose="02020603050405020304" pitchFamily="18" charset="0"/>
                <a:sym typeface="Times New Roman" panose="02020603050405020304"/>
              </a:rPr>
              <a:t>- Cả nước chia làm 12 lộ, phủ</a:t>
            </a:r>
            <a:endParaRPr lang="vi-VN" sz="2400" kern="0" dirty="0">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p:txBody>
      </p:sp>
      <p:sp>
        <p:nvSpPr>
          <p:cNvPr id="5" name="TextBox 4"/>
          <p:cNvSpPr txBox="1"/>
          <p:nvPr/>
        </p:nvSpPr>
        <p:spPr>
          <a:xfrm>
            <a:off x="2366936" y="4482763"/>
            <a:ext cx="6113282" cy="480131"/>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Nhóm 2: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Pháp luật có gì đặc biệt?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4525822604_e4bab25020_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62953" y="113122"/>
            <a:ext cx="284178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descr="0402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3122"/>
            <a:ext cx="39680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5"/>
          <p:cNvSpPr txBox="1">
            <a:spLocks noChangeArrowheads="1"/>
          </p:cNvSpPr>
          <p:nvPr/>
        </p:nvSpPr>
        <p:spPr bwMode="auto">
          <a:xfrm>
            <a:off x="7079530" y="113122"/>
            <a:ext cx="50150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fontAlgn="base" hangingPunct="1">
              <a:spcBef>
                <a:spcPct val="0"/>
              </a:spcBef>
              <a:spcAft>
                <a:spcPct val="0"/>
              </a:spcAft>
            </a:pPr>
            <a:r>
              <a:rPr lang="vi-VN" sz="2400" dirty="0"/>
              <a:t>Hầu như ban hành lại các điều Luật nhà Lý</a:t>
            </a:r>
            <a:endParaRPr lang="vi-VN" sz="2400" dirty="0"/>
          </a:p>
          <a:p>
            <a:pPr algn="just" eaLnBrk="1" fontAlgn="base" hangingPunct="1">
              <a:spcBef>
                <a:spcPct val="0"/>
              </a:spcBef>
              <a:spcAft>
                <a:spcPct val="0"/>
              </a:spcAft>
            </a:pPr>
            <a:r>
              <a:rPr lang="vi-VN" sz="2400" dirty="0"/>
              <a:t>Tuy nhiên:</a:t>
            </a:r>
            <a:endParaRPr lang="vi-VN" sz="2400" dirty="0"/>
          </a:p>
          <a:p>
            <a:pPr algn="just" eaLnBrk="1" fontAlgn="base" hangingPunct="1">
              <a:spcBef>
                <a:spcPct val="0"/>
              </a:spcBef>
              <a:spcAft>
                <a:spcPct val="0"/>
              </a:spcAft>
            </a:pPr>
            <a:r>
              <a:rPr lang="vi-VN" sz="2400" dirty="0"/>
              <a:t>+ Quy định rõ quyền tư hữu tài sản</a:t>
            </a:r>
            <a:endParaRPr lang="vi-VN" sz="2400" dirty="0"/>
          </a:p>
          <a:p>
            <a:pPr algn="just" eaLnBrk="1" fontAlgn="base" hangingPunct="1">
              <a:spcBef>
                <a:spcPct val="0"/>
              </a:spcBef>
              <a:spcAft>
                <a:spcPct val="0"/>
              </a:spcAft>
            </a:pPr>
            <a:r>
              <a:rPr lang="vi-VN" sz="2400" dirty="0"/>
              <a:t>+ Quy định rõ quyền mua bán ruộng đất</a:t>
            </a:r>
            <a:endParaRPr lang="en-US" sz="2400" dirty="0"/>
          </a:p>
        </p:txBody>
      </p:sp>
      <p:sp>
        <p:nvSpPr>
          <p:cNvPr id="3" name="Google Shape;751;p18"/>
          <p:cNvSpPr txBox="1"/>
          <p:nvPr/>
        </p:nvSpPr>
        <p:spPr>
          <a:xfrm>
            <a:off x="6999617" y="2274445"/>
            <a:ext cx="5094974" cy="4324220"/>
          </a:xfrm>
          <a:prstGeom prst="rect">
            <a:avLst/>
          </a:prstGeom>
          <a:noFill/>
          <a:ln>
            <a:noFill/>
          </a:ln>
        </p:spPr>
        <p:txBody>
          <a:bodyPr spcFirstLastPara="1" wrap="square" lIns="91425" tIns="45700" rIns="91425" bIns="45700" anchor="t" anchorCtr="0">
            <a:spAutoFit/>
          </a:bodyPr>
          <a:lstStyle/>
          <a:p>
            <a:pPr algn="just">
              <a:buClr>
                <a:srgbClr val="477BD1"/>
              </a:buClr>
              <a:buSzPts val="2400"/>
            </a:pP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Chê</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đô</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tư</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hữu</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được</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bảo</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vê</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nghiêm</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Người</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nơ</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không</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tra</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được</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nơ</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sẽ bị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bắt</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giam</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cho</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đến</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khi</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nào</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tra</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hết</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nơ</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mới</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được</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 </a:t>
            </a:r>
            <a:r>
              <a:rPr lang="en-US" sz="2500" kern="0" dirty="0" err="1">
                <a:solidFill>
                  <a:srgbClr val="477BD1"/>
                </a:solidFill>
                <a:latin typeface="Times New Roman" panose="02020603050405020304" pitchFamily="18" charset="0"/>
                <a:cs typeface="Times New Roman" panose="02020603050405020304" pitchFamily="18" charset="0"/>
                <a:sym typeface="Arial" panose="020B0604020202020204"/>
              </a:rPr>
              <a:t>tha</a:t>
            </a:r>
            <a:r>
              <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rPr>
              <a:t>.</a:t>
            </a:r>
            <a:endParaRPr lang="en-US" sz="2500" kern="0" dirty="0">
              <a:solidFill>
                <a:srgbClr val="477BD1"/>
              </a:solidFill>
              <a:latin typeface="Times New Roman" panose="02020603050405020304" pitchFamily="18" charset="0"/>
              <a:cs typeface="Times New Roman" panose="02020603050405020304" pitchFamily="18" charset="0"/>
              <a:sym typeface="Arial" panose="020B0604020202020204"/>
            </a:endParaRPr>
          </a:p>
          <a:p>
            <a:pPr algn="just">
              <a:buClr>
                <a:srgbClr val="477BD1"/>
              </a:buClr>
              <a:buSzPts val="2400"/>
            </a:pPr>
            <a:r>
              <a:rPr lang="vi-VN" sz="2500" kern="0" dirty="0">
                <a:solidFill>
                  <a:srgbClr val="477BD1"/>
                </a:solidFill>
                <a:latin typeface="Times New Roman" panose="02020603050405020304" pitchFamily="18" charset="0"/>
                <a:cs typeface="Times New Roman" panose="02020603050405020304" pitchFamily="18" charset="0"/>
                <a:sym typeface="Arial" panose="020B0604020202020204"/>
              </a:rPr>
              <a:t> Quy định cụ thể về việc mua bán ruộng đất, đó là vào năm 1237 triều đình quy định “trúc thư văn khế”, nếu là giấy tờ về ruộng đất vay mượn thì người làm chứng in tay ở 3 dòng trước, người bán in tay ở 4 dòng sau</a:t>
            </a:r>
            <a:r>
              <a:rPr lang="vi-VN" sz="2500" kern="0" dirty="0">
                <a:solidFill>
                  <a:srgbClr val="D317AF"/>
                </a:solidFill>
                <a:latin typeface="Times New Roman" panose="02020603050405020304" pitchFamily="18" charset="0"/>
                <a:cs typeface="Times New Roman" panose="02020603050405020304" pitchFamily="18" charset="0"/>
                <a:sym typeface="Arial" panose="020B0604020202020204"/>
              </a:rPr>
              <a:t> </a:t>
            </a:r>
            <a:r>
              <a:rPr lang="vi-VN" sz="2500" kern="0" dirty="0">
                <a:solidFill>
                  <a:srgbClr val="D01A34"/>
                </a:solidFill>
                <a:latin typeface="Times New Roman" panose="02020603050405020304" pitchFamily="18" charset="0"/>
                <a:cs typeface="Times New Roman" panose="02020603050405020304" pitchFamily="18" charset="0"/>
                <a:sym typeface="Arial" panose="020B0604020202020204"/>
              </a:rPr>
              <a:t>(Tư liệu đại cương LSVN</a:t>
            </a:r>
            <a:r>
              <a:rPr lang="vi-VN" sz="2500" kern="0" dirty="0">
                <a:solidFill>
                  <a:srgbClr val="D01A34"/>
                </a:solidFill>
                <a:ea typeface="Arial" panose="020B0604020202020204"/>
                <a:sym typeface="Arial" panose="020B0604020202020204"/>
              </a:rPr>
              <a:t>) </a:t>
            </a:r>
            <a:endParaRPr lang="vi-VN" sz="2500" kern="0" dirty="0">
              <a:solidFill>
                <a:srgbClr val="000000"/>
              </a:solidFill>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p:cTn id="7" dur="250" decel="50000" fill="hold">
                                          <p:stCondLst>
                                            <p:cond delay="0"/>
                                          </p:stCondLst>
                                        </p:cTn>
                                        <p:tgtEl>
                                          <p:spTgt spid="68613"/>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68613"/>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68613"/>
                                        </p:tgtEl>
                                        <p:attrNameLst>
                                          <p:attrName>ppt_w</p:attrName>
                                        </p:attrNameLst>
                                      </p:cBhvr>
                                      <p:tavLst>
                                        <p:tav tm="0">
                                          <p:val>
                                            <p:strVal val="#ppt_w*.05"/>
                                          </p:val>
                                        </p:tav>
                                        <p:tav tm="100000">
                                          <p:val>
                                            <p:strVal val="#ppt_w"/>
                                          </p:val>
                                        </p:tav>
                                      </p:tavLst>
                                    </p:anim>
                                    <p:anim calcmode="lin" valueType="num">
                                      <p:cBhvr>
                                        <p:cTn id="10" dur="500" fill="hold"/>
                                        <p:tgtEl>
                                          <p:spTgt spid="68613"/>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68613"/>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68613"/>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68613"/>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68613"/>
                                        </p:tgtEl>
                                      </p:cBhvr>
                                    </p:animEffect>
                                  </p:childTnLst>
                                </p:cTn>
                              </p:par>
                              <p:par>
                                <p:cTn id="15" presetID="25" presetClass="entr" presetSubtype="0" fill="hold" nodeType="withEffect">
                                  <p:stCondLst>
                                    <p:cond delay="0"/>
                                  </p:stCondLst>
                                  <p:childTnLst>
                                    <p:set>
                                      <p:cBhvr>
                                        <p:cTn id="16" dur="1" fill="hold">
                                          <p:stCondLst>
                                            <p:cond delay="0"/>
                                          </p:stCondLst>
                                        </p:cTn>
                                        <p:tgtEl>
                                          <p:spTgt spid="68614"/>
                                        </p:tgtEl>
                                        <p:attrNameLst>
                                          <p:attrName>style.visibility</p:attrName>
                                        </p:attrNameLst>
                                      </p:cBhvr>
                                      <p:to>
                                        <p:strVal val="visible"/>
                                      </p:to>
                                    </p:set>
                                    <p:anim calcmode="lin" valueType="num">
                                      <p:cBhvr>
                                        <p:cTn id="17" dur="250" decel="50000" fill="hold">
                                          <p:stCondLst>
                                            <p:cond delay="0"/>
                                          </p:stCondLst>
                                        </p:cTn>
                                        <p:tgtEl>
                                          <p:spTgt spid="68614"/>
                                        </p:tgtEl>
                                        <p:attrNameLst>
                                          <p:attrName>style.rotation</p:attrName>
                                        </p:attrNameLst>
                                      </p:cBhvr>
                                      <p:tavLst>
                                        <p:tav tm="0">
                                          <p:val>
                                            <p:fltVal val="-90"/>
                                          </p:val>
                                        </p:tav>
                                        <p:tav tm="100000">
                                          <p:val>
                                            <p:fltVal val="0"/>
                                          </p:val>
                                        </p:tav>
                                      </p:tavLst>
                                    </p:anim>
                                    <p:anim calcmode="lin" valueType="num">
                                      <p:cBhvr>
                                        <p:cTn id="18" dur="250" decel="50000" fill="hold">
                                          <p:stCondLst>
                                            <p:cond delay="0"/>
                                          </p:stCondLst>
                                        </p:cTn>
                                        <p:tgtEl>
                                          <p:spTgt spid="68614"/>
                                        </p:tgtEl>
                                        <p:attrNameLst>
                                          <p:attrName>ppt_w</p:attrName>
                                        </p:attrNameLst>
                                      </p:cBhvr>
                                      <p:tavLst>
                                        <p:tav tm="0">
                                          <p:val>
                                            <p:strVal val="#ppt_w"/>
                                          </p:val>
                                        </p:tav>
                                        <p:tav tm="100000">
                                          <p:val>
                                            <p:strVal val="#ppt_w*.05"/>
                                          </p:val>
                                        </p:tav>
                                      </p:tavLst>
                                    </p:anim>
                                    <p:anim calcmode="lin" valueType="num">
                                      <p:cBhvr>
                                        <p:cTn id="19" dur="250" accel="50000" fill="hold">
                                          <p:stCondLst>
                                            <p:cond delay="250"/>
                                          </p:stCondLst>
                                        </p:cTn>
                                        <p:tgtEl>
                                          <p:spTgt spid="68614"/>
                                        </p:tgtEl>
                                        <p:attrNameLst>
                                          <p:attrName>ppt_w</p:attrName>
                                        </p:attrNameLst>
                                      </p:cBhvr>
                                      <p:tavLst>
                                        <p:tav tm="0">
                                          <p:val>
                                            <p:strVal val="#ppt_w*.05"/>
                                          </p:val>
                                        </p:tav>
                                        <p:tav tm="100000">
                                          <p:val>
                                            <p:strVal val="#ppt_w"/>
                                          </p:val>
                                        </p:tav>
                                      </p:tavLst>
                                    </p:anim>
                                    <p:anim calcmode="lin" valueType="num">
                                      <p:cBhvr>
                                        <p:cTn id="20" dur="500" fill="hold"/>
                                        <p:tgtEl>
                                          <p:spTgt spid="68614"/>
                                        </p:tgtEl>
                                        <p:attrNameLst>
                                          <p:attrName>ppt_h</p:attrName>
                                        </p:attrNameLst>
                                      </p:cBhvr>
                                      <p:tavLst>
                                        <p:tav tm="0">
                                          <p:val>
                                            <p:strVal val="#ppt_h"/>
                                          </p:val>
                                        </p:tav>
                                        <p:tav tm="100000">
                                          <p:val>
                                            <p:strVal val="#ppt_h"/>
                                          </p:val>
                                        </p:tav>
                                      </p:tavLst>
                                    </p:anim>
                                    <p:anim calcmode="lin" valueType="num">
                                      <p:cBhvr>
                                        <p:cTn id="21" dur="250" decel="50000" fill="hold">
                                          <p:stCondLst>
                                            <p:cond delay="0"/>
                                          </p:stCondLst>
                                        </p:cTn>
                                        <p:tgtEl>
                                          <p:spTgt spid="68614"/>
                                        </p:tgtEl>
                                        <p:attrNameLst>
                                          <p:attrName>ppt_x</p:attrName>
                                        </p:attrNameLst>
                                      </p:cBhvr>
                                      <p:tavLst>
                                        <p:tav tm="0">
                                          <p:val>
                                            <p:strVal val="#ppt_x+.4"/>
                                          </p:val>
                                        </p:tav>
                                        <p:tav tm="100000">
                                          <p:val>
                                            <p:strVal val="#ppt_x"/>
                                          </p:val>
                                        </p:tav>
                                      </p:tavLst>
                                    </p:anim>
                                    <p:anim calcmode="lin" valueType="num">
                                      <p:cBhvr>
                                        <p:cTn id="22" dur="250" decel="50000" fill="hold">
                                          <p:stCondLst>
                                            <p:cond delay="0"/>
                                          </p:stCondLst>
                                        </p:cTn>
                                        <p:tgtEl>
                                          <p:spTgt spid="68614"/>
                                        </p:tgtEl>
                                        <p:attrNameLst>
                                          <p:attrName>ppt_y</p:attrName>
                                        </p:attrNameLst>
                                      </p:cBhvr>
                                      <p:tavLst>
                                        <p:tav tm="0">
                                          <p:val>
                                            <p:strVal val="#ppt_y-.2"/>
                                          </p:val>
                                        </p:tav>
                                        <p:tav tm="100000">
                                          <p:val>
                                            <p:strVal val="#ppt_y+.1"/>
                                          </p:val>
                                        </p:tav>
                                      </p:tavLst>
                                    </p:anim>
                                    <p:anim calcmode="lin" valueType="num">
                                      <p:cBhvr>
                                        <p:cTn id="23" dur="250" accel="50000" fill="hold">
                                          <p:stCondLst>
                                            <p:cond delay="250"/>
                                          </p:stCondLst>
                                        </p:cTn>
                                        <p:tgtEl>
                                          <p:spTgt spid="68614"/>
                                        </p:tgtEl>
                                        <p:attrNameLst>
                                          <p:attrName>ppt_y</p:attrName>
                                        </p:attrNameLst>
                                      </p:cBhvr>
                                      <p:tavLst>
                                        <p:tav tm="0">
                                          <p:val>
                                            <p:strVal val="#ppt_y+.1"/>
                                          </p:val>
                                        </p:tav>
                                        <p:tav tm="100000">
                                          <p:val>
                                            <p:strVal val="#ppt_y"/>
                                          </p:val>
                                        </p:tav>
                                      </p:tavLst>
                                    </p:anim>
                                    <p:animEffect transition="in" filter="fade">
                                      <p:cBhvr>
                                        <p:cTn id="24" dur="500" decel="50000">
                                          <p:stCondLst>
                                            <p:cond delay="0"/>
                                          </p:stCondLst>
                                        </p:cTn>
                                        <p:tgtEl>
                                          <p:spTgt spid="686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042988" y="3314383"/>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i="1">
                <a:solidFill>
                  <a:srgbClr val="0000FF"/>
                </a:solidFill>
                <a:latin typeface="Times New Roman" panose="02020603050405020304" pitchFamily="18" charset="0"/>
              </a:rPr>
              <a:t>Chùa Một Cột</a:t>
            </a:r>
            <a:endParaRPr lang="en-US" altLang="en-US" sz="1800" b="1" i="1">
              <a:solidFill>
                <a:srgbClr val="0000FF"/>
              </a:solidFill>
              <a:latin typeface="Times New Roman" panose="02020603050405020304" pitchFamily="18" charset="0"/>
            </a:endParaRPr>
          </a:p>
        </p:txBody>
      </p:sp>
      <p:pic>
        <p:nvPicPr>
          <p:cNvPr id="11267" name="Picture 3" descr="chua"/>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3665" y="384810"/>
            <a:ext cx="3753485" cy="287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o van m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095" y="508000"/>
            <a:ext cx="37306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ChangeArrowheads="1"/>
          </p:cNvSpPr>
          <p:nvPr/>
        </p:nvSpPr>
        <p:spPr bwMode="auto">
          <a:xfrm>
            <a:off x="5524500" y="3314700"/>
            <a:ext cx="12573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i="1">
                <a:solidFill>
                  <a:srgbClr val="0000FF"/>
                </a:solidFill>
                <a:latin typeface="Times New Roman" panose="02020603050405020304" pitchFamily="18" charset="0"/>
              </a:rPr>
              <a:t>Văn Miếu</a:t>
            </a:r>
            <a:endParaRPr lang="en-US" altLang="en-US" sz="1800" b="1" i="1">
              <a:solidFill>
                <a:srgbClr val="0000FF"/>
              </a:solidFill>
              <a:latin typeface="Times New Roman" panose="02020603050405020304" pitchFamily="18" charset="0"/>
            </a:endParaRPr>
          </a:p>
        </p:txBody>
      </p:sp>
      <p:sp>
        <p:nvSpPr>
          <p:cNvPr id="11271" name="Text Box 7"/>
          <p:cNvSpPr txBox="1">
            <a:spLocks noChangeArrowheads="1"/>
          </p:cNvSpPr>
          <p:nvPr/>
        </p:nvSpPr>
        <p:spPr bwMode="auto">
          <a:xfrm>
            <a:off x="2638425" y="0"/>
            <a:ext cx="6858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700" b="1" i="1">
                <a:solidFill>
                  <a:srgbClr val="FF0066"/>
                </a:solidFill>
                <a:latin typeface="Times New Roman" panose="02020603050405020304" pitchFamily="18" charset="0"/>
              </a:rPr>
              <a:t>MỘT SỐ THÀNH TỰU VĂN HÓA THỜI LÝ</a:t>
            </a:r>
            <a:endParaRPr lang="en-US" altLang="en-US" sz="2700" b="1" i="1">
              <a:solidFill>
                <a:srgbClr val="FF0066"/>
              </a:solidFill>
              <a:latin typeface="Times New Roman" panose="02020603050405020304" pitchFamily="18" charset="0"/>
            </a:endParaRPr>
          </a:p>
        </p:txBody>
      </p:sp>
      <p:pic>
        <p:nvPicPr>
          <p:cNvPr id="11272" name="Picture 8" descr="vm quoc tu gi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81000"/>
            <a:ext cx="40005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9"/>
          <p:cNvSpPr>
            <a:spLocks noChangeArrowheads="1"/>
          </p:cNvSpPr>
          <p:nvPr/>
        </p:nvSpPr>
        <p:spPr bwMode="auto">
          <a:xfrm>
            <a:off x="8153400" y="3313113"/>
            <a:ext cx="15430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i="1">
                <a:solidFill>
                  <a:srgbClr val="0000FF"/>
                </a:solidFill>
                <a:latin typeface="Times New Roman" panose="02020603050405020304" pitchFamily="18" charset="0"/>
              </a:rPr>
              <a:t>QuốcTử Giám</a:t>
            </a:r>
            <a:endParaRPr lang="en-US" altLang="en-US" sz="1800" b="1" i="1">
              <a:solidFill>
                <a:srgbClr val="0000FF"/>
              </a:solidFill>
              <a:latin typeface="Times New Roman" panose="02020603050405020304" pitchFamily="18" charset="0"/>
            </a:endParaRPr>
          </a:p>
        </p:txBody>
      </p:sp>
      <p:pic>
        <p:nvPicPr>
          <p:cNvPr id="11274" name="Picture 10" descr="rong 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 y="3714750"/>
            <a:ext cx="442341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Rectangle 11"/>
          <p:cNvSpPr>
            <a:spLocks noChangeArrowheads="1"/>
          </p:cNvSpPr>
          <p:nvPr/>
        </p:nvSpPr>
        <p:spPr bwMode="auto">
          <a:xfrm>
            <a:off x="1657350" y="6248400"/>
            <a:ext cx="16002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i="1">
                <a:solidFill>
                  <a:srgbClr val="0000FF"/>
                </a:solidFill>
                <a:latin typeface="Times New Roman" panose="02020603050405020304" pitchFamily="18" charset="0"/>
              </a:rPr>
              <a:t>Rồng thời Lý</a:t>
            </a:r>
            <a:endParaRPr lang="en-US" altLang="en-US" sz="1800" b="1" i="1">
              <a:solidFill>
                <a:srgbClr val="0000FF"/>
              </a:solidFill>
              <a:latin typeface="Times New Roman" panose="02020603050405020304" pitchFamily="18" charset="0"/>
            </a:endParaRPr>
          </a:p>
        </p:txBody>
      </p:sp>
      <p:pic>
        <p:nvPicPr>
          <p:cNvPr id="11276" name="Picture 12" descr="8 vua 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3829050"/>
            <a:ext cx="4114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7" name="Rectangle 13"/>
          <p:cNvSpPr>
            <a:spLocks noChangeArrowheads="1"/>
          </p:cNvSpPr>
          <p:nvPr/>
        </p:nvSpPr>
        <p:spPr bwMode="auto">
          <a:xfrm>
            <a:off x="8458200" y="6105525"/>
            <a:ext cx="22860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i="1">
                <a:solidFill>
                  <a:srgbClr val="0000FF"/>
                </a:solidFill>
                <a:latin typeface="Times New Roman" panose="02020603050405020304" pitchFamily="18" charset="0"/>
              </a:rPr>
              <a:t>Đền thờ 8 vị vua Lý</a:t>
            </a:r>
            <a:endParaRPr lang="en-US" altLang="en-US" sz="1800" b="1" i="1">
              <a:solidFill>
                <a:srgbClr val="0000FF"/>
              </a:solidFill>
              <a:latin typeface="Times New Roman" panose="02020603050405020304" pitchFamily="18" charset="0"/>
            </a:endParaRPr>
          </a:p>
        </p:txBody>
      </p:sp>
      <p:sp>
        <p:nvSpPr>
          <p:cNvPr id="11278" name="Rectangle 14"/>
          <p:cNvSpPr>
            <a:spLocks noChangeArrowheads="1"/>
          </p:cNvSpPr>
          <p:nvPr/>
        </p:nvSpPr>
        <p:spPr bwMode="auto">
          <a:xfrm>
            <a:off x="5524500" y="6292850"/>
            <a:ext cx="19431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i="1">
                <a:solidFill>
                  <a:srgbClr val="0000FF"/>
                </a:solidFill>
                <a:latin typeface="Times New Roman" panose="02020603050405020304" pitchFamily="18" charset="0"/>
              </a:rPr>
              <a:t>Đầu rồng thời Lý</a:t>
            </a:r>
            <a:endParaRPr lang="en-US" altLang="en-US" sz="1800" b="1" i="1">
              <a:solidFill>
                <a:srgbClr val="0000FF"/>
              </a:solidFill>
              <a:latin typeface="Times New Roman" panose="02020603050405020304" pitchFamily="18" charset="0"/>
            </a:endParaRPr>
          </a:p>
        </p:txBody>
      </p:sp>
      <p:pic>
        <p:nvPicPr>
          <p:cNvPr id="11279" name="Picture 15" descr="dau r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1388" y="3765550"/>
            <a:ext cx="2914650"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iterate type="lt">
                                    <p:tmPct val="0"/>
                                  </p:iterate>
                                  <p:childTnLst>
                                    <p:set>
                                      <p:cBhvr>
                                        <p:cTn id="6" dur="1" fill="hold">
                                          <p:stCondLst>
                                            <p:cond delay="0"/>
                                          </p:stCondLst>
                                        </p:cTn>
                                        <p:tgtEl>
                                          <p:spTgt spid="11271">
                                            <p:txEl>
                                              <p:pRg st="0" end="0"/>
                                            </p:txEl>
                                          </p:spTgt>
                                        </p:tgtEl>
                                        <p:attrNameLst>
                                          <p:attrName>style.visibility</p:attrName>
                                        </p:attrNameLst>
                                      </p:cBhvr>
                                      <p:to>
                                        <p:strVal val="visible"/>
                                      </p:to>
                                    </p:set>
                                    <p:animEffect transition="in" filter="strips(downLeft)">
                                      <p:cBhvr>
                                        <p:cTn id="7" dur="500"/>
                                        <p:tgtEl>
                                          <p:spTgt spid="11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wheel(4)">
                                      <p:cBhvr>
                                        <p:cTn id="12" dur="2000"/>
                                        <p:tgtEl>
                                          <p:spTgt spid="11267"/>
                                        </p:tgtEl>
                                      </p:cBhvr>
                                    </p:animEffect>
                                  </p:childTnLst>
                                </p:cTn>
                              </p:par>
                              <p:par>
                                <p:cTn id="13" presetID="21" presetClass="entr" presetSubtype="4" fill="hold" nodeType="with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wheel(4)">
                                      <p:cBhvr>
                                        <p:cTn id="15" dur="2000"/>
                                        <p:tgtEl>
                                          <p:spTgt spid="11268"/>
                                        </p:tgtEl>
                                      </p:cBhvr>
                                    </p:animEffect>
                                  </p:childTnLst>
                                </p:cTn>
                              </p:par>
                              <p:par>
                                <p:cTn id="16" presetID="21" presetClass="entr" presetSubtype="4" fill="hold" nodeType="withEffect">
                                  <p:stCondLst>
                                    <p:cond delay="0"/>
                                  </p:stCondLst>
                                  <p:childTnLst>
                                    <p:set>
                                      <p:cBhvr>
                                        <p:cTn id="17" dur="1" fill="hold">
                                          <p:stCondLst>
                                            <p:cond delay="0"/>
                                          </p:stCondLst>
                                        </p:cTn>
                                        <p:tgtEl>
                                          <p:spTgt spid="11272"/>
                                        </p:tgtEl>
                                        <p:attrNameLst>
                                          <p:attrName>style.visibility</p:attrName>
                                        </p:attrNameLst>
                                      </p:cBhvr>
                                      <p:to>
                                        <p:strVal val="visible"/>
                                      </p:to>
                                    </p:set>
                                    <p:animEffect transition="in" filter="wheel(4)">
                                      <p:cBhvr>
                                        <p:cTn id="18" dur="2000"/>
                                        <p:tgtEl>
                                          <p:spTgt spid="11272"/>
                                        </p:tgtEl>
                                      </p:cBhvr>
                                    </p:animEffect>
                                  </p:childTnLst>
                                </p:cTn>
                              </p:par>
                              <p:par>
                                <p:cTn id="19" presetID="21" presetClass="entr" presetSubtype="4" fill="hold" nodeType="withEffect">
                                  <p:stCondLst>
                                    <p:cond delay="0"/>
                                  </p:stCondLst>
                                  <p:childTnLst>
                                    <p:set>
                                      <p:cBhvr>
                                        <p:cTn id="20" dur="1" fill="hold">
                                          <p:stCondLst>
                                            <p:cond delay="0"/>
                                          </p:stCondLst>
                                        </p:cTn>
                                        <p:tgtEl>
                                          <p:spTgt spid="11274"/>
                                        </p:tgtEl>
                                        <p:attrNameLst>
                                          <p:attrName>style.visibility</p:attrName>
                                        </p:attrNameLst>
                                      </p:cBhvr>
                                      <p:to>
                                        <p:strVal val="visible"/>
                                      </p:to>
                                    </p:set>
                                    <p:animEffect transition="in" filter="wheel(4)">
                                      <p:cBhvr>
                                        <p:cTn id="21" dur="2000"/>
                                        <p:tgtEl>
                                          <p:spTgt spid="11274"/>
                                        </p:tgtEl>
                                      </p:cBhvr>
                                    </p:animEffect>
                                  </p:childTnLst>
                                </p:cTn>
                              </p:par>
                              <p:par>
                                <p:cTn id="22" presetID="21" presetClass="entr" presetSubtype="4" fill="hold" nodeType="withEffect">
                                  <p:stCondLst>
                                    <p:cond delay="0"/>
                                  </p:stCondLst>
                                  <p:childTnLst>
                                    <p:set>
                                      <p:cBhvr>
                                        <p:cTn id="23" dur="1" fill="hold">
                                          <p:stCondLst>
                                            <p:cond delay="0"/>
                                          </p:stCondLst>
                                        </p:cTn>
                                        <p:tgtEl>
                                          <p:spTgt spid="11279"/>
                                        </p:tgtEl>
                                        <p:attrNameLst>
                                          <p:attrName>style.visibility</p:attrName>
                                        </p:attrNameLst>
                                      </p:cBhvr>
                                      <p:to>
                                        <p:strVal val="visible"/>
                                      </p:to>
                                    </p:set>
                                    <p:animEffect transition="in" filter="wheel(4)">
                                      <p:cBhvr>
                                        <p:cTn id="24" dur="2000"/>
                                        <p:tgtEl>
                                          <p:spTgt spid="11279"/>
                                        </p:tgtEl>
                                      </p:cBhvr>
                                    </p:animEffect>
                                  </p:childTnLst>
                                </p:cTn>
                              </p:par>
                              <p:par>
                                <p:cTn id="25" presetID="21" presetClass="entr" presetSubtype="4" fill="hold" nodeType="withEffect">
                                  <p:stCondLst>
                                    <p:cond delay="0"/>
                                  </p:stCondLst>
                                  <p:childTnLst>
                                    <p:set>
                                      <p:cBhvr>
                                        <p:cTn id="26" dur="1" fill="hold">
                                          <p:stCondLst>
                                            <p:cond delay="0"/>
                                          </p:stCondLst>
                                        </p:cTn>
                                        <p:tgtEl>
                                          <p:spTgt spid="11276"/>
                                        </p:tgtEl>
                                        <p:attrNameLst>
                                          <p:attrName>style.visibility</p:attrName>
                                        </p:attrNameLst>
                                      </p:cBhvr>
                                      <p:to>
                                        <p:strVal val="visible"/>
                                      </p:to>
                                    </p:set>
                                    <p:animEffect transition="in" filter="wheel(4)">
                                      <p:cBhvr>
                                        <p:cTn id="27" dur="2000"/>
                                        <p:tgtEl>
                                          <p:spTgt spid="11276"/>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1266"/>
                                        </p:tgtEl>
                                        <p:attrNameLst>
                                          <p:attrName>style.visibility</p:attrName>
                                        </p:attrNameLst>
                                      </p:cBhvr>
                                      <p:to>
                                        <p:strVal val="visible"/>
                                      </p:to>
                                    </p:set>
                                    <p:animEffect transition="in" filter="wedge">
                                      <p:cBhvr>
                                        <p:cTn id="32" dur="2000"/>
                                        <p:tgtEl>
                                          <p:spTgt spid="1126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269"/>
                                        </p:tgtEl>
                                        <p:attrNameLst>
                                          <p:attrName>style.visibility</p:attrName>
                                        </p:attrNameLst>
                                      </p:cBhvr>
                                      <p:to>
                                        <p:strVal val="visible"/>
                                      </p:to>
                                    </p:set>
                                    <p:animEffect transition="in" filter="wipe(down)">
                                      <p:cBhvr>
                                        <p:cTn id="37" dur="500"/>
                                        <p:tgtEl>
                                          <p:spTgt spid="1126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273"/>
                                        </p:tgtEl>
                                        <p:attrNameLst>
                                          <p:attrName>style.visibility</p:attrName>
                                        </p:attrNameLst>
                                      </p:cBhvr>
                                      <p:to>
                                        <p:strVal val="visible"/>
                                      </p:to>
                                    </p:set>
                                    <p:animEffect transition="in" filter="randombar(horizontal)">
                                      <p:cBhvr>
                                        <p:cTn id="42" dur="500"/>
                                        <p:tgtEl>
                                          <p:spTgt spid="11273"/>
                                        </p:tgtEl>
                                      </p:cBhvr>
                                    </p:animEffect>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1275"/>
                                        </p:tgtEl>
                                        <p:attrNameLst>
                                          <p:attrName>style.visibility</p:attrName>
                                        </p:attrNameLst>
                                      </p:cBhvr>
                                      <p:to>
                                        <p:strVal val="visible"/>
                                      </p:to>
                                    </p:set>
                                    <p:animEffect transition="in" filter="plus(in)">
                                      <p:cBhvr>
                                        <p:cTn id="47" dur="2000"/>
                                        <p:tgtEl>
                                          <p:spTgt spid="11275"/>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1278"/>
                                        </p:tgtEl>
                                        <p:attrNameLst>
                                          <p:attrName>style.visibility</p:attrName>
                                        </p:attrNameLst>
                                      </p:cBhvr>
                                      <p:to>
                                        <p:strVal val="visible"/>
                                      </p:to>
                                    </p:set>
                                    <p:animEffect transition="in" filter="box(in)">
                                      <p:cBhvr>
                                        <p:cTn id="52" dur="2000"/>
                                        <p:tgtEl>
                                          <p:spTgt spid="11278"/>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grpId="0" nodeType="clickEffect">
                                  <p:stCondLst>
                                    <p:cond delay="0"/>
                                  </p:stCondLst>
                                  <p:childTnLst>
                                    <p:set>
                                      <p:cBhvr>
                                        <p:cTn id="56" dur="1" fill="hold">
                                          <p:stCondLst>
                                            <p:cond delay="0"/>
                                          </p:stCondLst>
                                        </p:cTn>
                                        <p:tgtEl>
                                          <p:spTgt spid="11277"/>
                                        </p:tgtEl>
                                        <p:attrNameLst>
                                          <p:attrName>style.visibility</p:attrName>
                                        </p:attrNameLst>
                                      </p:cBhvr>
                                      <p:to>
                                        <p:strVal val="visible"/>
                                      </p:to>
                                    </p:set>
                                    <p:animEffect transition="in" filter="wedge">
                                      <p:cBhvr>
                                        <p:cTn id="57" dur="2000"/>
                                        <p:tgtEl>
                                          <p:spTgt spid="11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P spid="11266" grpId="1" animBg="1"/>
      <p:bldP spid="11269" grpId="0" animBg="1"/>
      <p:bldP spid="11269" grpId="1" animBg="1"/>
      <p:bldP spid="11273" grpId="0" animBg="1"/>
      <p:bldP spid="11273" grpId="1" animBg="1"/>
      <p:bldP spid="11275" grpId="0" animBg="1"/>
      <p:bldP spid="11275" grpId="1" animBg="1"/>
      <p:bldP spid="11278" grpId="0" animBg="1"/>
      <p:bldP spid="11278" grpId="1" animBg="1"/>
      <p:bldP spid="11277" grpId="0" animBg="1"/>
      <p:bldP spid="1127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8" name="Rectangle 14"/>
          <p:cNvSpPr>
            <a:spLocks noChangeArrowheads="1"/>
          </p:cNvSpPr>
          <p:nvPr/>
        </p:nvSpPr>
        <p:spPr bwMode="auto">
          <a:xfrm>
            <a:off x="2133600" y="609600"/>
            <a:ext cx="3048000" cy="45720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vi-VN" altLang="en-US">
              <a:solidFill>
                <a:srgbClr val="000000"/>
              </a:solidFill>
              <a:latin typeface="Times New Roman" panose="02020603050405020304" pitchFamily="18" charset="0"/>
              <a:cs typeface="Arial" panose="020B0604020202020204"/>
            </a:endParaRPr>
          </a:p>
        </p:txBody>
      </p:sp>
      <p:sp>
        <p:nvSpPr>
          <p:cNvPr id="88080" name="Rectangle 16"/>
          <p:cNvSpPr>
            <a:spLocks noChangeArrowheads="1"/>
          </p:cNvSpPr>
          <p:nvPr/>
        </p:nvSpPr>
        <p:spPr bwMode="auto">
          <a:xfrm>
            <a:off x="2057400" y="2667000"/>
            <a:ext cx="3352800" cy="76200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buFontTx/>
              <a:buChar char="-"/>
            </a:pPr>
            <a:endParaRPr lang="vi-VN" altLang="en-US" sz="2400">
              <a:solidFill>
                <a:srgbClr val="3415EB"/>
              </a:solidFill>
              <a:latin typeface="Times New Roman" panose="02020603050405020304" pitchFamily="18" charset="0"/>
              <a:cs typeface="Arial" panose="020B0604020202020204"/>
            </a:endParaRPr>
          </a:p>
        </p:txBody>
      </p:sp>
      <p:pic>
        <p:nvPicPr>
          <p:cNvPr id="88081" name="Picture 17" descr="chuong"/>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419101" y="373440"/>
            <a:ext cx="4397996" cy="3810000"/>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82" name="Picture 18" descr="0706To04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93706"/>
            <a:ext cx="6781800" cy="3733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083" name="Rectangle 19"/>
          <p:cNvSpPr>
            <a:spLocks noChangeArrowheads="1"/>
          </p:cNvSpPr>
          <p:nvPr/>
        </p:nvSpPr>
        <p:spPr bwMode="auto">
          <a:xfrm>
            <a:off x="761215" y="4223553"/>
            <a:ext cx="3886199" cy="45720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dirty="0" err="1">
                <a:solidFill>
                  <a:srgbClr val="0000CC"/>
                </a:solidFill>
                <a:latin typeface="Times New Roman" panose="02020603050405020304" pitchFamily="18" charset="0"/>
                <a:cs typeface="Arial" panose="020B0604020202020204"/>
              </a:rPr>
              <a:t>Chuông</a:t>
            </a:r>
            <a:r>
              <a:rPr lang="en-US" altLang="en-US" sz="2400" b="1" dirty="0">
                <a:solidFill>
                  <a:srgbClr val="0000CC"/>
                </a:solidFill>
                <a:latin typeface="Times New Roman" panose="02020603050405020304" pitchFamily="18" charset="0"/>
                <a:cs typeface="Arial" panose="020B0604020202020204"/>
              </a:rPr>
              <a:t> ở </a:t>
            </a:r>
            <a:r>
              <a:rPr lang="en-US" altLang="en-US" sz="2400" b="1" dirty="0" err="1">
                <a:solidFill>
                  <a:srgbClr val="0000CC"/>
                </a:solidFill>
                <a:latin typeface="Times New Roman" panose="02020603050405020304" pitchFamily="18" charset="0"/>
                <a:cs typeface="Arial" panose="020B0604020202020204"/>
              </a:rPr>
              <a:t>điện</a:t>
            </a:r>
            <a:r>
              <a:rPr lang="en-US" altLang="en-US" sz="2400" b="1" dirty="0">
                <a:solidFill>
                  <a:srgbClr val="0000CC"/>
                </a:solidFill>
                <a:latin typeface="Times New Roman" panose="02020603050405020304" pitchFamily="18" charset="0"/>
                <a:cs typeface="Arial" panose="020B0604020202020204"/>
              </a:rPr>
              <a:t> Long Trì</a:t>
            </a:r>
            <a:endParaRPr lang="en-US" altLang="en-US" sz="2400" b="1" dirty="0">
              <a:solidFill>
                <a:srgbClr val="0000CC"/>
              </a:solidFill>
              <a:latin typeface="Times New Roman" panose="02020603050405020304" pitchFamily="18" charset="0"/>
              <a:cs typeface="Arial" panose="020B0604020202020204"/>
            </a:endParaRPr>
          </a:p>
        </p:txBody>
      </p:sp>
      <p:sp>
        <p:nvSpPr>
          <p:cNvPr id="88084" name="Rectangle 20"/>
          <p:cNvSpPr>
            <a:spLocks noChangeArrowheads="1"/>
          </p:cNvSpPr>
          <p:nvPr/>
        </p:nvSpPr>
        <p:spPr bwMode="auto">
          <a:xfrm>
            <a:off x="6566948" y="4122755"/>
            <a:ext cx="4191000" cy="685800"/>
          </a:xfrm>
          <a:prstGeom prst="rect">
            <a:avLst/>
          </a:prstGeom>
          <a:solidFill>
            <a:schemeClr val="bg1"/>
          </a:solidFill>
          <a:ln w="9525">
            <a:solidFill>
              <a:schemeClr val="bg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ltLang="en-US" sz="2400" b="1" dirty="0" err="1">
                <a:solidFill>
                  <a:srgbClr val="0000CC"/>
                </a:solidFill>
                <a:latin typeface="Times New Roman" panose="02020603050405020304" pitchFamily="18" charset="0"/>
                <a:cs typeface="Arial" panose="020B0604020202020204"/>
              </a:rPr>
              <a:t>Vua</a:t>
            </a:r>
            <a:r>
              <a:rPr lang="en-US" altLang="en-US" sz="2400" b="1" dirty="0">
                <a:solidFill>
                  <a:srgbClr val="0000CC"/>
                </a:solidFill>
                <a:latin typeface="Times New Roman" panose="02020603050405020304" pitchFamily="18" charset="0"/>
                <a:cs typeface="Arial" panose="020B0604020202020204"/>
              </a:rPr>
              <a:t> </a:t>
            </a:r>
            <a:r>
              <a:rPr lang="en-US" altLang="en-US" sz="2400" b="1" dirty="0" err="1">
                <a:solidFill>
                  <a:srgbClr val="0000CC"/>
                </a:solidFill>
                <a:latin typeface="Times New Roman" panose="02020603050405020304" pitchFamily="18" charset="0"/>
                <a:cs typeface="Arial" panose="020B0604020202020204"/>
              </a:rPr>
              <a:t>đi</a:t>
            </a:r>
            <a:r>
              <a:rPr lang="en-US" altLang="en-US" sz="2400" b="1" dirty="0">
                <a:solidFill>
                  <a:srgbClr val="0000CC"/>
                </a:solidFill>
                <a:latin typeface="Times New Roman" panose="02020603050405020304" pitchFamily="18" charset="0"/>
                <a:cs typeface="Arial" panose="020B0604020202020204"/>
              </a:rPr>
              <a:t> </a:t>
            </a:r>
            <a:r>
              <a:rPr lang="en-US" altLang="en-US" sz="2400" b="1" dirty="0" err="1">
                <a:solidFill>
                  <a:srgbClr val="0000CC"/>
                </a:solidFill>
                <a:latin typeface="Times New Roman" panose="02020603050405020304" pitchFamily="18" charset="0"/>
                <a:cs typeface="Arial" panose="020B0604020202020204"/>
              </a:rPr>
              <a:t>thăm</a:t>
            </a:r>
            <a:r>
              <a:rPr lang="en-US" altLang="en-US" sz="2400" b="1" dirty="0">
                <a:solidFill>
                  <a:srgbClr val="0000CC"/>
                </a:solidFill>
                <a:latin typeface="Times New Roman" panose="02020603050405020304" pitchFamily="18" charset="0"/>
                <a:cs typeface="Arial" panose="020B0604020202020204"/>
              </a:rPr>
              <a:t> </a:t>
            </a:r>
            <a:r>
              <a:rPr lang="en-US" altLang="en-US" sz="2400" b="1" dirty="0" err="1">
                <a:solidFill>
                  <a:srgbClr val="0000CC"/>
                </a:solidFill>
                <a:latin typeface="Times New Roman" panose="02020603050405020304" pitchFamily="18" charset="0"/>
                <a:cs typeface="Arial" panose="020B0604020202020204"/>
              </a:rPr>
              <a:t>các</a:t>
            </a:r>
            <a:r>
              <a:rPr lang="en-US" altLang="en-US" sz="2400" b="1" dirty="0">
                <a:solidFill>
                  <a:srgbClr val="0000CC"/>
                </a:solidFill>
                <a:latin typeface="Times New Roman" panose="02020603050405020304" pitchFamily="18" charset="0"/>
                <a:cs typeface="Arial" panose="020B0604020202020204"/>
              </a:rPr>
              <a:t> </a:t>
            </a:r>
            <a:r>
              <a:rPr lang="en-US" altLang="en-US" sz="2400" b="1" dirty="0" err="1">
                <a:solidFill>
                  <a:srgbClr val="0000CC"/>
                </a:solidFill>
                <a:latin typeface="Times New Roman" panose="02020603050405020304" pitchFamily="18" charset="0"/>
                <a:cs typeface="Arial" panose="020B0604020202020204"/>
              </a:rPr>
              <a:t>địa</a:t>
            </a:r>
            <a:r>
              <a:rPr lang="en-US" altLang="en-US" sz="2400" b="1" dirty="0">
                <a:solidFill>
                  <a:srgbClr val="0000CC"/>
                </a:solidFill>
                <a:latin typeface="Times New Roman" panose="02020603050405020304" pitchFamily="18" charset="0"/>
                <a:cs typeface="Arial" panose="020B0604020202020204"/>
              </a:rPr>
              <a:t> </a:t>
            </a:r>
            <a:r>
              <a:rPr lang="en-US" altLang="en-US" sz="2400" b="1" dirty="0" err="1">
                <a:solidFill>
                  <a:srgbClr val="0000CC"/>
                </a:solidFill>
                <a:latin typeface="Times New Roman" panose="02020603050405020304" pitchFamily="18" charset="0"/>
                <a:cs typeface="Arial" panose="020B0604020202020204"/>
              </a:rPr>
              <a:t>phương</a:t>
            </a:r>
            <a:endParaRPr lang="en-US" altLang="en-US" sz="2400" b="1" dirty="0">
              <a:solidFill>
                <a:srgbClr val="0000CC"/>
              </a:solidFill>
              <a:latin typeface="Times New Roman" panose="02020603050405020304" pitchFamily="18" charset="0"/>
              <a:cs typeface="Arial" panose="020B0604020202020204"/>
            </a:endParaRPr>
          </a:p>
        </p:txBody>
      </p:sp>
      <p:sp>
        <p:nvSpPr>
          <p:cNvPr id="2" name="Rectangle 1"/>
          <p:cNvSpPr/>
          <p:nvPr/>
        </p:nvSpPr>
        <p:spPr>
          <a:xfrm>
            <a:off x="113122" y="4876800"/>
            <a:ext cx="11802358" cy="1568450"/>
          </a:xfrm>
          <a:prstGeom prst="rect">
            <a:avLst/>
          </a:prstGeom>
        </p:spPr>
        <p:txBody>
          <a:bodyPr wrap="square">
            <a:spAutoFit/>
          </a:bodyPr>
          <a:lstStyle/>
          <a:p>
            <a:pPr marL="342900" indent="-342900" algn="just">
              <a:buFontTx/>
              <a:buChar char="-"/>
            </a:pPr>
            <a:r>
              <a:rPr lang="en-US" sz="2400" dirty="0" err="1">
                <a:solidFill>
                  <a:srgbClr val="FF0000"/>
                </a:solidFill>
                <a:latin typeface="Times New Roman" panose="02020603050405020304" pitchFamily="18" charset="0"/>
                <a:cs typeface="Times New Roman" panose="02020603050405020304" pitchFamily="18" charset="0"/>
              </a:rPr>
              <a:t>Vua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chuông</a:t>
            </a:r>
            <a:r>
              <a:rPr lang="en-US" sz="2400" dirty="0">
                <a:solidFill>
                  <a:srgbClr val="FF0000"/>
                </a:solidFill>
                <a:latin typeface="Times New Roman" panose="02020603050405020304" pitchFamily="18" charset="0"/>
                <a:cs typeface="Times New Roman" panose="02020603050405020304" pitchFamily="18" charset="0"/>
              </a:rPr>
              <a:t> ở </a:t>
            </a:r>
            <a:r>
              <a:rPr lang="en-US" sz="2400" dirty="0" err="1">
                <a:solidFill>
                  <a:srgbClr val="FF0000"/>
                </a:solidFill>
                <a:latin typeface="Times New Roman" panose="02020603050405020304" pitchFamily="18" charset="0"/>
                <a:cs typeface="Times New Roman" panose="02020603050405020304" pitchFamily="18" charset="0"/>
              </a:rPr>
              <a:t>điện</a:t>
            </a:r>
            <a:r>
              <a:rPr lang="en-US" sz="2400" dirty="0">
                <a:solidFill>
                  <a:srgbClr val="FF0000"/>
                </a:solidFill>
                <a:latin typeface="Times New Roman" panose="02020603050405020304" pitchFamily="18" charset="0"/>
                <a:cs typeface="Times New Roman" panose="02020603050405020304" pitchFamily="18" charset="0"/>
              </a:rPr>
              <a:t> Long </a:t>
            </a:r>
            <a:r>
              <a:rPr lang="en-US" sz="2400" dirty="0" err="1">
                <a:solidFill>
                  <a:srgbClr val="FF0000"/>
                </a:solidFill>
                <a:latin typeface="Times New Roman" panose="02020603050405020304" pitchFamily="18" charset="0"/>
                <a:cs typeface="Times New Roman" panose="02020603050405020304" pitchFamily="18" charset="0"/>
              </a:rPr>
              <a:t>Trì</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oan</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phân biệt quan hay dân =&gt; P</a:t>
            </a:r>
            <a:r>
              <a:rPr lang="en-US" altLang="vi-VN" sz="2400" dirty="0">
                <a:solidFill>
                  <a:srgbClr val="FF0000"/>
                </a:solidFill>
                <a:latin typeface="Times New Roman" panose="02020603050405020304" pitchFamily="18" charset="0"/>
                <a:cs typeface="Times New Roman" panose="02020603050405020304" pitchFamily="18" charset="0"/>
              </a:rPr>
              <a:t>háp </a:t>
            </a:r>
            <a:r>
              <a:rPr lang="vi-VN" sz="2400" dirty="0">
                <a:solidFill>
                  <a:srgbClr val="FF0000"/>
                </a:solidFill>
                <a:latin typeface="Times New Roman" panose="02020603050405020304" pitchFamily="18" charset="0"/>
                <a:cs typeface="Times New Roman" panose="02020603050405020304" pitchFamily="18" charset="0"/>
              </a:rPr>
              <a:t>L</a:t>
            </a:r>
            <a:r>
              <a:rPr lang="en-US" altLang="vi-VN" sz="2400" dirty="0">
                <a:solidFill>
                  <a:srgbClr val="FF0000"/>
                </a:solidFill>
                <a:latin typeface="Times New Roman" panose="02020603050405020304" pitchFamily="18" charset="0"/>
                <a:cs typeface="Times New Roman" panose="02020603050405020304" pitchFamily="18" charset="0"/>
              </a:rPr>
              <a:t>uật</a:t>
            </a:r>
            <a:r>
              <a:rPr lang="vi-VN" sz="2400" dirty="0">
                <a:solidFill>
                  <a:srgbClr val="FF0000"/>
                </a:solidFill>
                <a:latin typeface="Times New Roman" panose="02020603050405020304" pitchFamily="18" charset="0"/>
                <a:cs typeface="Times New Roman" panose="02020603050405020304" pitchFamily="18" charset="0"/>
              </a:rPr>
              <a:t> thời Trần nghiêm minh</a:t>
            </a:r>
            <a:endParaRPr lang="vi-VN" sz="2400" dirty="0">
              <a:solidFill>
                <a:srgbClr val="FF0000"/>
              </a:solidFill>
              <a:latin typeface="Times New Roman" panose="02020603050405020304" pitchFamily="18" charset="0"/>
              <a:cs typeface="Times New Roman" panose="02020603050405020304" pitchFamily="18" charset="0"/>
            </a:endParaRPr>
          </a:p>
          <a:p>
            <a:pPr algn="just"/>
            <a:r>
              <a:rPr lang="vi-VN"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lúc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vua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thăm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địa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phương</a:t>
            </a:r>
            <a:r>
              <a:rPr lang="en-US" sz="2400" dirty="0">
                <a:solidFill>
                  <a:srgbClr val="FF0000"/>
                </a:solidFill>
                <a:latin typeface="Times New Roman" panose="02020603050405020304" pitchFamily="18" charset="0"/>
                <a:cs typeface="Times New Roman" panose="02020603050405020304" pitchFamily="18" charset="0"/>
              </a:rPr>
              <a:t> ,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đón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thậm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chí</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xin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vua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dừng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xem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oan</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p:nvPr/>
        </p:nvSpPr>
        <p:spPr>
          <a:xfrm>
            <a:off x="398334" y="143735"/>
            <a:ext cx="3967926" cy="6016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sym typeface="Arial" panose="020B0604020202020204"/>
              </a:rPr>
              <a:t>2. Tinh hình chính trị</a:t>
            </a:r>
            <a:endParaRPr kumimoji="0" lang="vi-VN" sz="3200" b="1" i="0" u="none" strike="noStrike" kern="1200" cap="none" spc="0" normalizeH="0" baseline="0" noProof="0" dirty="0">
              <a:ln>
                <a:noFill/>
              </a:ln>
              <a:solidFill>
                <a:srgbClr val="FFFF00"/>
              </a:solidFill>
              <a:effectLst/>
              <a:uLnTx/>
              <a:uFillTx/>
              <a:latin typeface="Calibri" panose="020F0502020204030204" pitchFamily="34" charset="0"/>
              <a:ea typeface="+mj-ea"/>
              <a:cs typeface="Calibri" panose="020F0502020204030204" pitchFamily="34" charset="0"/>
              <a:sym typeface="Arial" panose="020B0604020202020204"/>
            </a:endParaRPr>
          </a:p>
        </p:txBody>
      </p:sp>
      <p:sp>
        <p:nvSpPr>
          <p:cNvPr id="52" name="Rectangle 29"/>
          <p:cNvSpPr txBox="1"/>
          <p:nvPr/>
        </p:nvSpPr>
        <p:spPr>
          <a:xfrm>
            <a:off x="7248964" y="1331545"/>
            <a:ext cx="4191425" cy="1151365"/>
          </a:xfrm>
          <a:prstGeom prst="rect">
            <a:avLst/>
          </a:prstGeom>
          <a:ln w="12700">
            <a:miter lim="400000"/>
          </a:ln>
        </p:spPr>
        <p:txBody>
          <a:bodyPr wrap="square" lIns="21475" tIns="21475" rIns="21475" bIns="21475">
            <a:spAutoFit/>
          </a:bodyPr>
          <a:lstStyle>
            <a:lvl1pPr algn="ctr" defTabSz="214630">
              <a:defRPr sz="700">
                <a:solidFill>
                  <a:srgbClr val="535353"/>
                </a:solidFill>
              </a:defRPr>
            </a:lvl1pPr>
          </a:lstStyle>
          <a:p>
            <a:pPr marL="0" marR="0" lvl="0" indent="0" algn="just" defTabSz="21463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rPr>
              <a:t>Pháp luật thời Trần đề cao sự nghiêm minh, không phân biệt quan hay dân.</a:t>
            </a:r>
            <a:endParaRPr kumimoji="0" 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7" name="Rectangle 29"/>
          <p:cNvSpPr txBox="1"/>
          <p:nvPr/>
        </p:nvSpPr>
        <p:spPr>
          <a:xfrm>
            <a:off x="7248964" y="3077890"/>
            <a:ext cx="4738318" cy="1151365"/>
          </a:xfrm>
          <a:prstGeom prst="rect">
            <a:avLst/>
          </a:prstGeom>
          <a:ln w="12700">
            <a:miter lim="400000"/>
          </a:ln>
        </p:spPr>
        <p:txBody>
          <a:bodyPr wrap="square" lIns="21475" tIns="21475" rIns="21475" bIns="21475">
            <a:spAutoFit/>
          </a:bodyPr>
          <a:lstStyle>
            <a:lvl1pPr algn="ctr" defTabSz="214630">
              <a:defRPr sz="700">
                <a:solidFill>
                  <a:srgbClr val="535353"/>
                </a:solidFill>
              </a:defRPr>
            </a:lvl1pPr>
          </a:lstStyle>
          <a:p>
            <a:pPr marL="0" marR="0" lvl="0" indent="0" algn="just" defTabSz="21463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rPr>
              <a:t>Nhà nước ban hành bộ Quốc triều hình luật, các cơ quan pháp luật được tăng cường và hoàn thiện hơn.</a:t>
            </a:r>
            <a:endParaRPr kumimoji="0" lang="vi-VN" sz="2400" b="1"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5345" y="1331545"/>
            <a:ext cx="5080655" cy="3931670"/>
          </a:xfrm>
          <a:prstGeom prst="rect">
            <a:avLst/>
          </a:prstGeom>
        </p:spPr>
      </p:pic>
      <p:sp>
        <p:nvSpPr>
          <p:cNvPr id="15" name="TextBox 14"/>
          <p:cNvSpPr txBox="1"/>
          <p:nvPr/>
        </p:nvSpPr>
        <p:spPr>
          <a:xfrm>
            <a:off x="829128" y="5263215"/>
            <a:ext cx="1097280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panose="020B0604020202020204"/>
              </a:rPr>
              <a:t>Các vua Trần cho tổ chức nhiều cuộc vui nhưng luật pháp nhà Trần nghiêm cấm việc đánh bạc. Người vi phạm sẽ bị trừng trị  nặng dù là dân chúng hay quan lại. Năm 1296, Trần Anh Tông đã sai đánh quan Thượng phẩm Nguyễn Hưng đến chết vì tội đánh bạc. </a:t>
            </a:r>
            <a:endParaRPr kumimoji="0" lang="vi-VN" sz="24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7" name="Google Shape;527;p11"/>
          <p:cNvSpPr txBox="1"/>
          <p:nvPr/>
        </p:nvSpPr>
        <p:spPr>
          <a:xfrm>
            <a:off x="594518" y="807641"/>
            <a:ext cx="4133850" cy="461624"/>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2200"/>
              <a:buFont typeface="Times New Roman" panose="02020603050405020304"/>
              <a:buNone/>
              <a:defRPr/>
            </a:pPr>
            <a:r>
              <a:rPr kumimoji="0" lang="en-US" sz="2400" b="1"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 </a:t>
            </a:r>
            <a:r>
              <a:rPr kumimoji="0" lang="vi-VN" sz="2400" b="1"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Pháp luật</a:t>
            </a:r>
            <a:endParaRPr kumimoji="0" sz="2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transition spd="med">
    <p:checke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14074"/>
            <a:ext cx="11313458" cy="11187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endPar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3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3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7" name="TextBox 6"/>
          <p:cNvSpPr txBox="1"/>
          <p:nvPr/>
        </p:nvSpPr>
        <p:spPr>
          <a:xfrm>
            <a:off x="92743" y="982686"/>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chính trị</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161064" y="1518217"/>
            <a:ext cx="11869872"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FFFFFF"/>
              </a:buClr>
              <a:buSzPts val="2000"/>
              <a:buFont typeface="Times New Roman" panose="02020603050405020304"/>
              <a:buNone/>
              <a:defRPr/>
            </a:pP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*Tổ chức bộ máy nhà nước:</a:t>
            </a:r>
            <a:endPar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FFFFFF"/>
              </a:buClr>
              <a:buSzPts val="2000"/>
              <a:buFontTx/>
              <a:buNone/>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Theo chế độ Trung ương tập quyền .Vua thường nhường ngôi cho con và giữ chức Thái Thượng Hoàng, quan văn quan võ đều do người trong hoàng tộc nắm giữ</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l" defTabSz="914400" rtl="0" eaLnBrk="1" fontAlgn="auto" latinLnBrk="0" hangingPunct="1">
              <a:lnSpc>
                <a:spcPct val="100000"/>
              </a:lnSpc>
              <a:spcBef>
                <a:spcPts val="0"/>
              </a:spcBef>
              <a:spcAft>
                <a:spcPts val="0"/>
              </a:spcAft>
              <a:buClr>
                <a:srgbClr val="FFFFFF"/>
              </a:buClr>
              <a:buSzPts val="2000"/>
              <a:buFontTx/>
              <a:buNone/>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Cả nước chia làm 12 lộ, phủ</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Times New Roman" panose="02020603050405020304"/>
              </a:rPr>
              <a:t>* Pháp luật:</a:t>
            </a:r>
            <a:endPar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Times New Roman" panose="02020603050405020304"/>
            </a:endParaRPr>
          </a:p>
          <a:p>
            <a:pPr lvl="0" fontAlgn="base">
              <a:spcBef>
                <a:spcPct val="0"/>
              </a:spcBef>
              <a:spcAft>
                <a:spcPct val="0"/>
              </a:spcAft>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Ban hành bộ luật mới : </a:t>
            </a:r>
            <a:r>
              <a:rPr lang="vi-VN" sz="2400" dirty="0">
                <a:solidFill>
                  <a:prstClr val="black"/>
                </a:solidFill>
                <a:latin typeface="Times New Roman" panose="02020603050405020304" pitchFamily="18" charset="0"/>
                <a:cs typeface="Arial" panose="020B0604020202020204"/>
              </a:rPr>
              <a:t>Quốc triều hình luật.</a:t>
            </a:r>
            <a:endParaRPr lang="en-US" sz="2400" dirty="0">
              <a:solidFill>
                <a:prstClr val="black"/>
              </a:solidFill>
              <a:latin typeface="Times New Roman" panose="02020603050405020304" pitchFamily="18" charset="0"/>
              <a:cs typeface="Arial" panose="020B0604020202020204"/>
            </a:endParaRPr>
          </a:p>
          <a:p>
            <a:pPr lvl="0" fontAlgn="base">
              <a:spcBef>
                <a:spcPct val="0"/>
              </a:spcBef>
              <a:spcAft>
                <a:spcPct val="0"/>
              </a:spcAft>
              <a:defRPr/>
            </a:pPr>
            <a:r>
              <a:rPr lang="en-US" sz="2400" dirty="0">
                <a:solidFill>
                  <a:prstClr val="black"/>
                </a:solidFill>
                <a:latin typeface="Times New Roman" panose="02020603050405020304" pitchFamily="18" charset="0"/>
                <a:cs typeface="Arial" panose="020B0604020202020204"/>
              </a:rPr>
              <a:t>- </a:t>
            </a:r>
            <a:r>
              <a:rPr lang="vi-VN" sz="2400" dirty="0">
                <a:solidFill>
                  <a:prstClr val="black"/>
                </a:solidFill>
                <a:latin typeface="Times New Roman" panose="02020603050405020304" pitchFamily="18" charset="0"/>
                <a:cs typeface="Arial" panose="020B0604020202020204"/>
              </a:rPr>
              <a:t>Nội dung giống thời Lý nhưng bổ sung thêm</a:t>
            </a:r>
            <a:r>
              <a:rPr lang="en-US" sz="2400" dirty="0">
                <a:solidFill>
                  <a:prstClr val="black"/>
                </a:solidFill>
                <a:latin typeface="Times New Roman" panose="02020603050405020304" pitchFamily="18" charset="0"/>
                <a:cs typeface="Arial" panose="020B0604020202020204"/>
              </a:rPr>
              <a:t>:</a:t>
            </a:r>
            <a:endParaRPr lang="en-US" sz="2400" dirty="0">
              <a:solidFill>
                <a:prstClr val="black"/>
              </a:solidFill>
              <a:latin typeface="Times New Roman" panose="02020603050405020304" pitchFamily="18" charset="0"/>
              <a:cs typeface="Arial" panose="020B0604020202020204"/>
            </a:endParaRPr>
          </a:p>
          <a:p>
            <a:pPr lvl="0" fontAlgn="base">
              <a:spcBef>
                <a:spcPct val="0"/>
              </a:spcBef>
              <a:spcAft>
                <a:spcPct val="0"/>
              </a:spcAft>
              <a:defRPr/>
            </a:pP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Xác</a:t>
            </a:r>
            <a:r>
              <a:rPr lang="en-US" sz="2400" dirty="0">
                <a:solidFill>
                  <a:prstClr val="black"/>
                </a:solidFill>
                <a:latin typeface="Times New Roman" panose="02020603050405020304" pitchFamily="18" charset="0"/>
                <a:cs typeface="Arial" panose="020B0604020202020204"/>
              </a:rPr>
              <a:t> </a:t>
            </a:r>
            <a:r>
              <a:rPr lang="vi-VN" sz="2400" dirty="0">
                <a:solidFill>
                  <a:prstClr val="black"/>
                </a:solidFill>
                <a:latin typeface="Times New Roman" panose="02020603050405020304" pitchFamily="18" charset="0"/>
                <a:cs typeface="Arial" panose="020B0604020202020204"/>
              </a:rPr>
              <a:t>nhận và bảo vệ quyền tư hữu tài sản</a:t>
            </a:r>
            <a:r>
              <a:rPr lang="en-US" sz="2400" dirty="0">
                <a:solidFill>
                  <a:prstClr val="black"/>
                </a:solidFill>
                <a:latin typeface="Times New Roman" panose="02020603050405020304" pitchFamily="18" charset="0"/>
                <a:cs typeface="Arial" panose="020B0604020202020204"/>
              </a:rPr>
              <a:t>.</a:t>
            </a:r>
            <a:endParaRPr lang="en-US" sz="2400" dirty="0">
              <a:solidFill>
                <a:prstClr val="black"/>
              </a:solidFill>
              <a:latin typeface="Times New Roman" panose="02020603050405020304" pitchFamily="18" charset="0"/>
              <a:cs typeface="Arial" panose="020B0604020202020204"/>
            </a:endParaRPr>
          </a:p>
          <a:p>
            <a:pPr lvl="0" fontAlgn="base">
              <a:spcBef>
                <a:spcPct val="0"/>
              </a:spcBef>
              <a:spcAft>
                <a:spcPct val="0"/>
              </a:spcAft>
              <a:defRPr/>
            </a:pP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Quy</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định</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cụ</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thể</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việc</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mua</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bán</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ruộng</a:t>
            </a:r>
            <a:r>
              <a:rPr lang="en-US" sz="2400" dirty="0">
                <a:solidFill>
                  <a:prstClr val="black"/>
                </a:solidFill>
                <a:latin typeface="Times New Roman" panose="02020603050405020304" pitchFamily="18" charset="0"/>
                <a:cs typeface="Arial" panose="020B0604020202020204"/>
              </a:rPr>
              <a:t> </a:t>
            </a:r>
            <a:r>
              <a:rPr lang="en-US" sz="2400" dirty="0" err="1">
                <a:solidFill>
                  <a:prstClr val="black"/>
                </a:solidFill>
                <a:latin typeface="Times New Roman" panose="02020603050405020304" pitchFamily="18" charset="0"/>
                <a:cs typeface="Arial" panose="020B0604020202020204"/>
              </a:rPr>
              <a:t>đất</a:t>
            </a:r>
            <a:r>
              <a:rPr lang="en-US" sz="2400" dirty="0">
                <a:solidFill>
                  <a:prstClr val="black"/>
                </a:solidFill>
                <a:latin typeface="Times New Roman" panose="02020603050405020304" pitchFamily="18" charset="0"/>
                <a:cs typeface="Arial" panose="020B0604020202020204"/>
              </a:rPr>
              <a:t>.</a:t>
            </a:r>
            <a:endParaRPr lang="en-US" sz="2400" dirty="0">
              <a:solidFill>
                <a:prstClr val="black"/>
              </a:solidFill>
              <a:latin typeface="Times New Roman" panose="02020603050405020304" pitchFamily="18" charset="0"/>
              <a:cs typeface="Arial" panose="020B0604020202020204"/>
            </a:endParaRPr>
          </a:p>
          <a:p>
            <a:pPr lvl="0" fontAlgn="base">
              <a:spcBef>
                <a:spcPct val="0"/>
              </a:spcBef>
              <a:spcAft>
                <a:spcPct val="0"/>
              </a:spcAft>
              <a:defRPr/>
            </a:pPr>
            <a:r>
              <a:rPr lang="en-US" sz="2400" dirty="0">
                <a:solidFill>
                  <a:prstClr val="black"/>
                </a:solidFill>
                <a:latin typeface="Times New Roman" panose="02020603050405020304" pitchFamily="18" charset="0"/>
                <a:cs typeface="Arial" panose="020B0604020202020204"/>
              </a:rPr>
              <a:t>- </a:t>
            </a:r>
            <a:r>
              <a:rPr lang="vi-VN" sz="2400" dirty="0">
                <a:solidFill>
                  <a:prstClr val="black"/>
                </a:solidFill>
                <a:latin typeface="Times New Roman" panose="02020603050405020304" pitchFamily="18" charset="0"/>
                <a:cs typeface="Arial" panose="020B0604020202020204"/>
              </a:rPr>
              <a:t>Đặt cơ quan Thẩm hình viện để xử kiện cáo.</a:t>
            </a:r>
            <a:endParaRPr lang="en-US" sz="2400" dirty="0">
              <a:solidFill>
                <a:prstClr val="black"/>
              </a:solidFill>
              <a:latin typeface="Times New Roman" panose="02020603050405020304" pitchFamily="18" charset="0"/>
              <a:cs typeface="Arial" panose="020B0604020202020204"/>
            </a:endParaRPr>
          </a:p>
          <a:p>
            <a:pPr lvl="0" fontAlgn="base">
              <a:spcBef>
                <a:spcPct val="0"/>
              </a:spcBef>
              <a:spcAft>
                <a:spcPct val="0"/>
              </a:spcAft>
              <a:defRPr/>
            </a:pPr>
            <a:r>
              <a:rPr lang="en-US" sz="2400" kern="0" dirty="0">
                <a:solidFill>
                  <a:prstClr val="black"/>
                </a:solidFill>
                <a:latin typeface="Times New Roman" panose="02020603050405020304" pitchFamily="18" charset="0"/>
                <a:cs typeface="Times New Roman" panose="02020603050405020304" pitchFamily="18" charset="0"/>
              </a:rPr>
              <a:t>- </a:t>
            </a:r>
            <a:r>
              <a:rPr lang="vi-VN" sz="2400" kern="0" dirty="0">
                <a:solidFill>
                  <a:prstClr val="black"/>
                </a:solidFill>
                <a:latin typeface="Times New Roman" panose="02020603050405020304" pitchFamily="18" charset="0"/>
                <a:cs typeface="Times New Roman" panose="02020603050405020304" pitchFamily="18" charset="0"/>
              </a:rPr>
              <a:t>Đặt chuông tại điện Long Trì để dân kêu oan.</a:t>
            </a:r>
            <a:endParaRPr lang="vi-VN" sz="2400" kern="0"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61064" y="5968666"/>
            <a:ext cx="7539086" cy="480131"/>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Nhóm 4: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Quân đội thời Trần tổ chức như thế nào?</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1000"/>
                                        <p:tgtEl>
                                          <p:spTgt spid="3">
                                            <p:txEl>
                                              <p:pRg st="9" end="9"/>
                                            </p:txEl>
                                          </p:spTgt>
                                        </p:tgtEl>
                                      </p:cBhvr>
                                    </p:animEffect>
                                    <p:anim calcmode="lin" valueType="num">
                                      <p:cBhvr>
                                        <p:cTn id="3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marR="0" indent="0" algn="l" rtl="0" fontAlgn="t">
              <a:spcBef>
                <a:spcPts val="0"/>
              </a:spcBef>
              <a:spcAft>
                <a:spcPts val="0"/>
              </a:spcAft>
            </a:pPr>
            <a:endParaRPr lang="en-US" sz="2800" b="0" i="0" u="none" strike="noStrike" dirty="0">
              <a:effectLst/>
              <a:latin typeface="Arial" panose="020B0604020202020204" pitchFamily="34" charset="0"/>
            </a:endParaRPr>
          </a:p>
          <a:p>
            <a:pPr marL="0" marR="0" indent="0" algn="l" rtl="0" fontAlgn="t">
              <a:spcBef>
                <a:spcPts val="0"/>
              </a:spcBef>
              <a:spcAft>
                <a:spcPts val="0"/>
              </a:spcAft>
            </a:pPr>
            <a:r>
              <a:rPr lang="en-US" sz="3200" b="0" i="0" u="none" strike="noStrike"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LÝ</a:t>
            </a:r>
            <a:endParaRPr lang="en-US" sz="2800" b="0" i="0" u="none" strike="noStrike" dirty="0">
              <a:effectLst/>
              <a:latin typeface="Arial" panose="020B0604020202020204" pitchFamily="34" charset="0"/>
            </a:endParaRPr>
          </a:p>
          <a:p>
            <a:pPr marL="0" marR="0" indent="0" algn="l" rtl="0" fontAlgn="t">
              <a:spcBef>
                <a:spcPts val="0"/>
              </a:spcBef>
              <a:spcAft>
                <a:spcPts val="0"/>
              </a:spcAft>
            </a:pPr>
            <a:r>
              <a:rPr lang="en-US" sz="3200" b="0" i="0" u="none" strike="noStrike"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endParaRPr lang="en-US" sz="2800" b="0" i="0" u="none" strike="noStrike" dirty="0">
              <a:effectLst/>
              <a:latin typeface="Arial" panose="020B0604020202020204" pitchFamily="34" charset="0"/>
            </a:endParaRPr>
          </a:p>
          <a:p>
            <a:pPr marL="0" marR="0" indent="0" algn="l" rtl="0" fontAlgn="t">
              <a:spcBef>
                <a:spcPts val="0"/>
              </a:spcBef>
              <a:spcAft>
                <a:spcPts val="0"/>
              </a:spcAft>
            </a:pPr>
            <a:r>
              <a:rPr lang="en-US" sz="2800" b="0" i="0" u="none" strike="noStrike"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i="0" u="none" strike="noStrike" dirty="0">
              <a:effectLst/>
              <a:latin typeface="Arial" panose="020B0604020202020204" pitchFamily="34" charset="0"/>
            </a:endParaRPr>
          </a:p>
          <a:p>
            <a:pPr marL="0" marR="0" indent="-118745" algn="l" rtl="0" fontAlgn="t">
              <a:spcBef>
                <a:spcPts val="0"/>
              </a:spcBef>
              <a:spcAft>
                <a:spcPts val="0"/>
              </a:spcAft>
            </a:pPr>
            <a:r>
              <a:rPr lang="en-US" sz="2800" b="0" i="0" u="none" strike="noStrike"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0" i="0" u="none" strike="noStrike" dirty="0">
              <a:effectLst/>
              <a:latin typeface="Arial" panose="020B0604020202020204" pitchFamily="34" charset="0"/>
            </a:endParaRPr>
          </a:p>
          <a:p>
            <a:endParaRPr lang="en-US" dirty="0"/>
          </a:p>
        </p:txBody>
      </p:sp>
      <p:pic>
        <p:nvPicPr>
          <p:cNvPr id="6" name="Google Shape;257;p8"/>
          <p:cNvPicPr preferRelativeResize="0"/>
          <p:nvPr/>
        </p:nvPicPr>
        <p:blipFill rotWithShape="1">
          <a:blip r:embed="rId1"/>
          <a:srcRect/>
          <a:stretch>
            <a:fillRect/>
          </a:stretch>
        </p:blipFill>
        <p:spPr>
          <a:xfrm>
            <a:off x="256095" y="392750"/>
            <a:ext cx="11679809" cy="56592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58781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r>
              <a:rPr kumimoji="0" lang="vi-VN" sz="2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26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7" name="TextBox 6"/>
          <p:cNvSpPr txBox="1"/>
          <p:nvPr/>
        </p:nvSpPr>
        <p:spPr>
          <a:xfrm>
            <a:off x="161064" y="673618"/>
            <a:ext cx="6096000" cy="4801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chính trị</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72574" y="1115672"/>
            <a:ext cx="11869872" cy="6155531"/>
          </a:xfrm>
          <a:prstGeom prst="rect">
            <a:avLst/>
          </a:prstGeom>
          <a:noFill/>
        </p:spPr>
        <p:txBody>
          <a:bodyPr wrap="square">
            <a:spAutoFit/>
          </a:bodyPr>
          <a:lstStyle/>
          <a:p>
            <a:pPr marL="0" marR="0" lvl="0" indent="0" algn="just" defTabSz="914400" rtl="0" eaLnBrk="1" fontAlgn="auto" latinLnBrk="0" hangingPunct="1">
              <a:lnSpc>
                <a:spcPct val="100000"/>
              </a:lnSpc>
              <a:buClr>
                <a:srgbClr val="FFFFFF"/>
              </a:buClr>
              <a:buSzPts val="2000"/>
              <a:buFont typeface="Times New Roman" panose="02020603050405020304"/>
              <a:buNone/>
              <a:defRPr/>
            </a:pP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*Tổ chức bộ máy nhà nước:</a:t>
            </a:r>
            <a:endPar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l" defTabSz="914400" rtl="0" eaLnBrk="1" fontAlgn="auto" latinLnBrk="0" hangingPunct="1">
              <a:lnSpc>
                <a:spcPct val="100000"/>
              </a:lnSpc>
              <a:buClr>
                <a:srgbClr val="FFFFFF"/>
              </a:buClr>
              <a:buSzPts val="2000"/>
              <a:buFontTx/>
              <a:buNone/>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Theo chế độ Trung ương tập quyền .Vua thường nhường ngôi cho con và giữ chức Thái Thượng Hoàng, quan văn quan võ đều do người trong hoàng tộc nắm giữ</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l" defTabSz="914400" rtl="0" eaLnBrk="1" fontAlgn="auto" latinLnBrk="0" hangingPunct="1">
              <a:lnSpc>
                <a:spcPct val="100000"/>
              </a:lnSpc>
              <a:buClr>
                <a:srgbClr val="FFFFFF"/>
              </a:buClr>
              <a:buSzPts val="2000"/>
              <a:buFontTx/>
              <a:buNone/>
              <a:defRPr/>
            </a:pP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rPr>
              <a:t>- Cả nước chia làm 12 lộ, phủ</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a:cs typeface="Times New Roman" panose="02020603050405020304" pitchFamily="18" charset="0"/>
              <a:sym typeface="Times New Roman" panose="02020603050405020304"/>
            </a:endParaRPr>
          </a:p>
          <a:p>
            <a:pPr marL="0" marR="0" lvl="0" indent="0" algn="l" defTabSz="914400" rtl="0" eaLnBrk="1" fontAlgn="base" latinLnBrk="0" hangingPunct="1">
              <a:lnSpc>
                <a:spcPct val="100000"/>
              </a:lnSpc>
              <a:buClrTx/>
              <a:buSzTx/>
              <a:buFontTx/>
              <a:buNone/>
              <a:defRPr/>
            </a:pPr>
            <a:r>
              <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Times New Roman" panose="02020603050405020304"/>
              </a:rPr>
              <a:t>* Pháp luật:</a:t>
            </a:r>
            <a:endParaRPr kumimoji="0" lang="vi-VN" sz="24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Times New Roman" panose="02020603050405020304"/>
            </a:endParaRPr>
          </a:p>
          <a:p>
            <a:pPr marL="0" marR="0" lvl="0" indent="0" algn="l" defTabSz="914400" rtl="0" eaLnBrk="1" fontAlgn="base" latinLnBrk="0" hangingPunct="1">
              <a:lnSpc>
                <a:spcPct val="100000"/>
              </a:lnSpc>
              <a:buClrTx/>
              <a:buSzTx/>
              <a:buFontTx/>
              <a:buNone/>
              <a:defRPr/>
            </a:pPr>
            <a:r>
              <a:rPr kumimoji="0" lang="vi-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Ban hành bộ luật mới : Quốc triều hình luật.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endParaRPr>
          </a:p>
          <a:p>
            <a:pPr marL="0" marR="0" lvl="0" indent="0" algn="l" defTabSz="914400" rtl="0" eaLnBrk="1" fontAlgn="base" latinLnBrk="0" hangingPunct="1">
              <a:lnSpc>
                <a:spcPct val="100000"/>
              </a:lnSpc>
              <a:buClrTx/>
              <a:buSzTx/>
              <a:buFontTx/>
              <a:buNone/>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Nội dung giống thời Lý nhưng bổ sung thêm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endParaRPr>
          </a:p>
          <a:p>
            <a:pPr marL="0" marR="0" lvl="0" indent="0" algn="l" defTabSz="914400" rtl="0" eaLnBrk="1" fontAlgn="base" latinLnBrk="0" hangingPunct="1">
              <a:lnSpc>
                <a:spcPct val="100000"/>
              </a:lnSpc>
              <a:buClrTx/>
              <a:buSzTx/>
              <a:buFontTx/>
              <a:buNone/>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Xác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nhận và bảo vệ quyền tư hữu tài sản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endParaRPr>
          </a:p>
          <a:p>
            <a:pPr marL="0" marR="0" lvl="0" indent="0" algn="l" defTabSz="914400" rtl="0" eaLnBrk="1" fontAlgn="base" latinLnBrk="0" hangingPunct="1">
              <a:lnSpc>
                <a:spcPct val="100000"/>
              </a:lnSpc>
              <a:buClrTx/>
              <a:buSzTx/>
              <a:buFontTx/>
              <a:buNone/>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Quy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định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cụ</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việc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mua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bán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ruộng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a:rPr>
              <a:t>đất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endParaRPr>
          </a:p>
          <a:p>
            <a:pPr marL="0" marR="0" lvl="0" indent="0" algn="l" defTabSz="914400" rtl="0" eaLnBrk="1" fontAlgn="base" latinLnBrk="0" hangingPunct="1">
              <a:lnSpc>
                <a:spcPct val="100000"/>
              </a:lnSpc>
              <a:buClrTx/>
              <a:buSzTx/>
              <a:buFontTx/>
              <a:buNone/>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rPr>
              <a:t>Đặt cơ quan Thẩm hình viện để xử kiện cáo.</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a:endParaRPr>
          </a:p>
          <a:p>
            <a:pPr marR="0" lvl="0" algn="l" defTabSz="914400" rtl="0" eaLnBrk="1" fontAlgn="base" latinLnBrk="0" hangingPunct="1">
              <a:lnSpc>
                <a:spcPct val="100000"/>
              </a:lnSpc>
              <a:buClrTx/>
              <a:buSzTx/>
              <a:defRPr/>
            </a:pPr>
            <a:r>
              <a:rPr lang="vi-VN" sz="2400" kern="0" dirty="0">
                <a:solidFill>
                  <a:prstClr val="black"/>
                </a:solidFill>
                <a:latin typeface="Times New Roman" panose="02020603050405020304" pitchFamily="18" charset="0"/>
                <a:cs typeface="Times New Roman" panose="02020603050405020304" pitchFamily="18" charset="0"/>
              </a:rPr>
              <a:t>- </a:t>
            </a:r>
            <a:r>
              <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Đặt chuông tại điện Long Trì để dân kêu oan.</a:t>
            </a: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r>
              <a:rPr lang="vi-VN" sz="2400" b="1" kern="0" dirty="0">
                <a:solidFill>
                  <a:prstClr val="black"/>
                </a:solidFill>
                <a:latin typeface="Times New Roman" panose="02020603050405020304" pitchFamily="18" charset="0"/>
                <a:cs typeface="Times New Roman" panose="02020603050405020304" pitchFamily="18" charset="0"/>
              </a:rPr>
              <a:t>* Quân đội: </a:t>
            </a:r>
            <a:endParaRPr lang="vi-VN" sz="2400" b="1" kern="0" dirty="0">
              <a:solidFill>
                <a:prstClr val="black"/>
              </a:solidFill>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ea typeface="Times New Roman" panose="02020603050405020304" pitchFamily="18" charset="0"/>
              </a:rPr>
              <a:t>- Quân đội gồm có cấm quân và quân ở các lộ.</a:t>
            </a:r>
            <a:endParaRPr lang="en-US" sz="2400" dirty="0">
              <a:latin typeface="Times New Roman" panose="02020603050405020304" pitchFamily="18" charset="0"/>
              <a:ea typeface="Calibri" panose="020F0502020204030204" pitchFamily="34" charset="0"/>
            </a:endParaRPr>
          </a:p>
          <a:p>
            <a:pPr lvl="0">
              <a:buFont typeface="Times New Roman" panose="02020603050405020304" pitchFamily="18" charset="0"/>
              <a:buChar char="-"/>
              <a:tabLst>
                <a:tab pos="60960" algn="l"/>
                <a:tab pos="228600" algn="l"/>
              </a:tabLst>
            </a:pPr>
            <a:r>
              <a:rPr lang="vi-VN" sz="2400" dirty="0">
                <a:latin typeface="Times New Roman" panose="02020603050405020304" pitchFamily="18" charset="0"/>
                <a:ea typeface="Times New Roman" panose="02020603050405020304" pitchFamily="18" charset="0"/>
              </a:rPr>
              <a:t> Tiếp tục chính sách “Ngụ binh ư nông”; </a:t>
            </a:r>
            <a:endParaRPr lang="en-US" sz="2400" dirty="0">
              <a:latin typeface="Times New Roman" panose="02020603050405020304" pitchFamily="18" charset="0"/>
              <a:ea typeface="MS Mincho" panose="02020609040205080304" pitchFamily="49" charset="-128"/>
            </a:endParaRPr>
          </a:p>
          <a:p>
            <a:r>
              <a:rPr lang="vi-VN" sz="2400" dirty="0">
                <a:latin typeface="Times New Roman" panose="02020603050405020304" pitchFamily="18" charset="0"/>
                <a:ea typeface="Times New Roman" panose="02020603050405020304" pitchFamily="18" charset="0"/>
              </a:rPr>
              <a:t> Chủ trương “quân lính cốt tinh nhuệ, không cốt đông”.</a:t>
            </a:r>
            <a:endParaRPr lang="en-US" sz="2400" dirty="0">
              <a:latin typeface="Times New Roman" panose="02020603050405020304" pitchFamily="18" charset="0"/>
              <a:ea typeface="Calibri" panose="020F0502020204030204" pitchFamily="34" charset="0"/>
            </a:endParaRPr>
          </a:p>
          <a:p>
            <a:pPr marR="0" lvl="0" algn="l" defTabSz="914400" rtl="0" eaLnBrk="1" fontAlgn="base" latinLnBrk="0" hangingPunct="1">
              <a:lnSpc>
                <a:spcPct val="100000"/>
              </a:lnSpc>
              <a:spcBef>
                <a:spcPct val="0"/>
              </a:spcBef>
              <a:spcAft>
                <a:spcPct val="0"/>
              </a:spcAft>
              <a:buClrTx/>
              <a:buSzTx/>
              <a:defRPr/>
            </a:pPr>
            <a:endParaRPr kumimoji="0" lang="vi-VN"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barn(inVertical)">
                                      <p:cBhvr>
                                        <p:cTn id="7" dur="500"/>
                                        <p:tgtEl>
                                          <p:spTgt spid="3">
                                            <p:txEl>
                                              <p:pRg st="10" end="1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1" end="11"/>
                                            </p:txEl>
                                          </p:spTgt>
                                        </p:tgtEl>
                                        <p:attrNameLst>
                                          <p:attrName>style.visibility</p:attrName>
                                        </p:attrNameLst>
                                      </p:cBhvr>
                                      <p:to>
                                        <p:strVal val="visible"/>
                                      </p:to>
                                    </p:set>
                                    <p:animEffect transition="in" filter="barn(inVertical)">
                                      <p:cBhvr>
                                        <p:cTn id="10" dur="500"/>
                                        <p:tgtEl>
                                          <p:spTgt spid="3">
                                            <p:txEl>
                                              <p:pRg st="11" end="1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Effect transition="in" filter="barn(inVertical)">
                                      <p:cBhvr>
                                        <p:cTn id="13" dur="500"/>
                                        <p:tgtEl>
                                          <p:spTgt spid="3">
                                            <p:txEl>
                                              <p:pRg st="12" end="1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3" end="13"/>
                                            </p:txEl>
                                          </p:spTgt>
                                        </p:tgtEl>
                                        <p:attrNameLst>
                                          <p:attrName>style.visibility</p:attrName>
                                        </p:attrNameLst>
                                      </p:cBhvr>
                                      <p:to>
                                        <p:strVal val="visible"/>
                                      </p:to>
                                    </p:set>
                                    <p:animEffect transition="in" filter="barn(inVertical)">
                                      <p:cBhvr>
                                        <p:cTn id="16"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2" name="Google Shape;136;p4" descr="G:\images (7).jpg"/>
          <p:cNvPicPr preferRelativeResize="0"/>
          <p:nvPr/>
        </p:nvPicPr>
        <p:blipFill rotWithShape="1">
          <a:blip r:embed="rId1"/>
          <a:srcRect/>
          <a:stretch>
            <a:fillRect/>
          </a:stretch>
        </p:blipFill>
        <p:spPr>
          <a:xfrm>
            <a:off x="7227775" y="4262371"/>
            <a:ext cx="4267080" cy="2244618"/>
          </a:xfrm>
          <a:prstGeom prst="rect">
            <a:avLst/>
          </a:prstGeom>
          <a:noFill/>
          <a:ln>
            <a:noFill/>
          </a:ln>
        </p:spPr>
      </p:pic>
      <p:pic>
        <p:nvPicPr>
          <p:cNvPr id="13" name="Google Shape;137;p4" descr="Hình ảnh đính kèm"/>
          <p:cNvPicPr preferRelativeResize="0"/>
          <p:nvPr/>
        </p:nvPicPr>
        <p:blipFill rotWithShape="1">
          <a:blip r:embed="rId2"/>
          <a:srcRect/>
          <a:stretch>
            <a:fillRect/>
          </a:stretch>
        </p:blipFill>
        <p:spPr>
          <a:xfrm>
            <a:off x="7472875" y="900232"/>
            <a:ext cx="3776880" cy="2027226"/>
          </a:xfrm>
          <a:prstGeom prst="rect">
            <a:avLst/>
          </a:prstGeom>
          <a:noFill/>
          <a:ln>
            <a:noFill/>
          </a:ln>
        </p:spPr>
      </p:pic>
      <p:pic>
        <p:nvPicPr>
          <p:cNvPr id="14" name="Google Shape;138;p4" descr="Hình ảnh đính kèm"/>
          <p:cNvPicPr preferRelativeResize="0"/>
          <p:nvPr/>
        </p:nvPicPr>
        <p:blipFill rotWithShape="1">
          <a:blip r:embed="rId3"/>
          <a:srcRect/>
          <a:stretch>
            <a:fillRect/>
          </a:stretch>
        </p:blipFill>
        <p:spPr>
          <a:xfrm>
            <a:off x="4005056" y="900232"/>
            <a:ext cx="3321294" cy="2027226"/>
          </a:xfrm>
          <a:prstGeom prst="rect">
            <a:avLst/>
          </a:prstGeom>
          <a:noFill/>
          <a:ln>
            <a:noFill/>
          </a:ln>
        </p:spPr>
      </p:pic>
      <p:pic>
        <p:nvPicPr>
          <p:cNvPr id="15" name="Google Shape;139;p4" descr="scan0002"/>
          <p:cNvPicPr preferRelativeResize="0"/>
          <p:nvPr/>
        </p:nvPicPr>
        <p:blipFill rotWithShape="1">
          <a:blip r:embed="rId4"/>
          <a:srcRect l="3774" t="8236" r="5664" b="20000"/>
          <a:stretch>
            <a:fillRect/>
          </a:stretch>
        </p:blipFill>
        <p:spPr>
          <a:xfrm>
            <a:off x="228176" y="867500"/>
            <a:ext cx="3776880" cy="2027227"/>
          </a:xfrm>
          <a:prstGeom prst="rect">
            <a:avLst/>
          </a:prstGeom>
          <a:noFill/>
          <a:ln>
            <a:noFill/>
          </a:ln>
        </p:spPr>
      </p:pic>
      <p:sp>
        <p:nvSpPr>
          <p:cNvPr id="20" name="Google Shape;527;p11"/>
          <p:cNvSpPr txBox="1"/>
          <p:nvPr/>
        </p:nvSpPr>
        <p:spPr>
          <a:xfrm>
            <a:off x="430238" y="219588"/>
            <a:ext cx="4133850" cy="461624"/>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2200"/>
              <a:buFont typeface="Times New Roman" panose="02020603050405020304"/>
              <a:buNone/>
              <a:defRPr/>
            </a:pPr>
            <a:r>
              <a:rPr kumimoji="0" lang="en-US" sz="2400" b="1"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 . </a:t>
            </a:r>
            <a:r>
              <a:rPr kumimoji="0" lang="vi-VN" sz="2400" b="1"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Quân đội</a:t>
            </a:r>
            <a:endParaRPr kumimoji="0" sz="2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18" y="4229640"/>
            <a:ext cx="6729111" cy="2358360"/>
          </a:xfrm>
          <a:prstGeom prst="rect">
            <a:avLst/>
          </a:prstGeom>
        </p:spPr>
      </p:pic>
      <p:sp>
        <p:nvSpPr>
          <p:cNvPr id="17" name="Google Shape;140;p4"/>
          <p:cNvSpPr/>
          <p:nvPr/>
        </p:nvSpPr>
        <p:spPr>
          <a:xfrm>
            <a:off x="2765187" y="3081015"/>
            <a:ext cx="5801032" cy="64260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BINH CHỦNG, VŨ KHÍ, </a:t>
            </a:r>
            <a:endParaRPr kumimoji="0" sz="1800" b="0"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rPr>
              <a:t>TINH THẦN THƯỢNG VÕ CỦA QUÂN ĐỘI</a:t>
            </a:r>
            <a:endParaRPr kumimoji="0" sz="1800" b="0" i="0" u="none" strike="noStrike" kern="0" cap="none" spc="0" normalizeH="0" baseline="0" noProof="0" dirty="0">
              <a:ln>
                <a:noFill/>
              </a:ln>
              <a:solidFill>
                <a:srgbClr val="FFFF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endPar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3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3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7" name="Title 1"/>
          <p:cNvSpPr txBox="1"/>
          <p:nvPr/>
        </p:nvSpPr>
        <p:spPr>
          <a:xfrm>
            <a:off x="222753" y="1204532"/>
            <a:ext cx="3697186"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2800" b="1" dirty="0">
                <a:solidFill>
                  <a:prstClr val="black"/>
                </a:solidFill>
                <a:cs typeface="Times New Roman" panose="02020603050405020304" pitchFamily="18" charset="0"/>
              </a:rPr>
              <a:t>3. Tình hình kinh tế</a:t>
            </a:r>
            <a:endParaRPr lang="vi-VN" sz="2800" b="1" dirty="0">
              <a:solidFill>
                <a:prstClr val="black"/>
              </a:solidFill>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54"/>
        <p:cNvGrpSpPr/>
        <p:nvPr/>
      </p:nvGrpSpPr>
      <p:grpSpPr>
        <a:xfrm>
          <a:off x="0" y="0"/>
          <a:ext cx="0" cy="0"/>
          <a:chOff x="0" y="0"/>
          <a:chExt cx="0" cy="0"/>
        </a:xfrm>
      </p:grpSpPr>
      <p:sp>
        <p:nvSpPr>
          <p:cNvPr id="356" name="Google Shape;356;p29"/>
          <p:cNvSpPr/>
          <p:nvPr/>
        </p:nvSpPr>
        <p:spPr>
          <a:xfrm>
            <a:off x="-72231" y="2873284"/>
            <a:ext cx="9187917" cy="3769635"/>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a:buClr>
                <a:srgbClr val="000000"/>
              </a:buClr>
              <a:defRPr/>
            </a:pPr>
            <a:endParaRPr sz="1400" kern="0" dirty="0">
              <a:solidFill>
                <a:srgbClr val="000000"/>
              </a:solidFill>
              <a:latin typeface="Arial" panose="020B0604020202020204"/>
              <a:cs typeface="Arial" panose="020B0604020202020204"/>
              <a:sym typeface="Arial" panose="020B0604020202020204"/>
            </a:endParaRPr>
          </a:p>
        </p:txBody>
      </p:sp>
      <p:sp>
        <p:nvSpPr>
          <p:cNvPr id="358" name="Google Shape;358;p29"/>
          <p:cNvSpPr/>
          <p:nvPr/>
        </p:nvSpPr>
        <p:spPr>
          <a:xfrm>
            <a:off x="8967048" y="5802107"/>
            <a:ext cx="466831" cy="598396"/>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sp>
        <p:nvSpPr>
          <p:cNvPr id="359" name="Google Shape;359;p29"/>
          <p:cNvSpPr/>
          <p:nvPr/>
        </p:nvSpPr>
        <p:spPr>
          <a:xfrm rot="2006702">
            <a:off x="9575026" y="4860323"/>
            <a:ext cx="588826" cy="754793"/>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defRPr/>
            </a:pPr>
            <a:endParaRPr sz="1400" kern="0">
              <a:solidFill>
                <a:srgbClr val="000000"/>
              </a:solidFill>
              <a:latin typeface="Arial" panose="020B0604020202020204"/>
              <a:cs typeface="Arial" panose="020B0604020202020204"/>
              <a:sym typeface="Arial" panose="020B0604020202020204"/>
            </a:endParaRPr>
          </a:p>
        </p:txBody>
      </p:sp>
      <p:grpSp>
        <p:nvGrpSpPr>
          <p:cNvPr id="17" name="Group 16"/>
          <p:cNvGrpSpPr/>
          <p:nvPr/>
        </p:nvGrpSpPr>
        <p:grpSpPr>
          <a:xfrm>
            <a:off x="118636" y="2995358"/>
            <a:ext cx="3326729" cy="2653847"/>
            <a:chOff x="83699" y="550553"/>
            <a:chExt cx="3326729" cy="3496501"/>
          </a:xfrm>
        </p:grpSpPr>
        <p:sp>
          <p:nvSpPr>
            <p:cNvPr id="27" name="Rectangle 26"/>
            <p:cNvSpPr/>
            <p:nvPr/>
          </p:nvSpPr>
          <p:spPr>
            <a:xfrm>
              <a:off x="83699" y="550553"/>
              <a:ext cx="3308629" cy="3496501"/>
            </a:xfrm>
            <a:prstGeom prst="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TextBox 27"/>
            <p:cNvSpPr txBox="1"/>
            <p:nvPr/>
          </p:nvSpPr>
          <p:spPr>
            <a:xfrm>
              <a:off x="83699" y="550553"/>
              <a:ext cx="3326729" cy="26538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294306" rIns="170688" bIns="170688" numCol="1" spcCol="1270" anchor="t" anchorCtr="0">
              <a:noAutofit/>
            </a:bodyPr>
            <a:lstStyle/>
            <a:p>
              <a:pPr marL="228600" lvl="1" indent="-228600" algn="just" defTabSz="1066800">
                <a:lnSpc>
                  <a:spcPct val="90000"/>
                </a:lnSpc>
                <a:spcBef>
                  <a:spcPct val="0"/>
                </a:spcBef>
                <a:spcAft>
                  <a:spcPct val="15000"/>
                </a:spcAft>
                <a:buFontTx/>
                <a:buChar char="•"/>
              </a:pPr>
              <a:r>
                <a:rPr lang="fr-FR" sz="2400" dirty="0" err="1">
                  <a:solidFill>
                    <a:prstClr val="white"/>
                  </a:solidFill>
                  <a:latin typeface="Times New Roman" panose="02020603050405020304" pitchFamily="18" charset="0"/>
                  <a:cs typeface="Times New Roman" panose="02020603050405020304" pitchFamily="18" charset="0"/>
                </a:rPr>
                <a:t>Nhà</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Trần</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đã</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thực</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hiện</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chính</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sách</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gì</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để</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phục</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hồi</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và</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phát</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triển</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sản</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xuất</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nông</a:t>
              </a:r>
              <a:r>
                <a:rPr lang="fr-FR" sz="2400" dirty="0">
                  <a:solidFill>
                    <a:prstClr val="white"/>
                  </a:solidFill>
                  <a:latin typeface="Times New Roman" panose="02020603050405020304" pitchFamily="18" charset="0"/>
                  <a:cs typeface="Times New Roman" panose="02020603050405020304" pitchFamily="18" charset="0"/>
                </a:rPr>
                <a:t> </a:t>
              </a:r>
              <a:r>
                <a:rPr lang="fr-FR" sz="2400" dirty="0" err="1">
                  <a:solidFill>
                    <a:prstClr val="white"/>
                  </a:solidFill>
                  <a:latin typeface="Times New Roman" panose="02020603050405020304" pitchFamily="18" charset="0"/>
                  <a:cs typeface="Times New Roman" panose="02020603050405020304" pitchFamily="18" charset="0"/>
                </a:rPr>
                <a:t>nghiệp</a:t>
              </a:r>
              <a:endParaRPr lang="en-US" sz="2400" dirty="0">
                <a:solidFill>
                  <a:prstClr val="white"/>
                </a:solidFill>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3745458" y="3025110"/>
            <a:ext cx="2389848" cy="3142428"/>
            <a:chOff x="3394724" y="992494"/>
            <a:chExt cx="2067759" cy="3142428"/>
          </a:xfrm>
        </p:grpSpPr>
        <p:sp>
          <p:nvSpPr>
            <p:cNvPr id="25" name="Rectangle 24"/>
            <p:cNvSpPr/>
            <p:nvPr/>
          </p:nvSpPr>
          <p:spPr>
            <a:xfrm>
              <a:off x="3394724" y="992494"/>
              <a:ext cx="2067759" cy="2653847"/>
            </a:xfrm>
            <a:prstGeom prst="rect">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TextBox 25"/>
            <p:cNvSpPr txBox="1"/>
            <p:nvPr/>
          </p:nvSpPr>
          <p:spPr>
            <a:xfrm>
              <a:off x="3394724" y="1005254"/>
              <a:ext cx="2067759" cy="3129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294306" rIns="170688" bIns="170688" numCol="1" spcCol="1270" anchor="t" anchorCtr="0">
              <a:noAutofit/>
            </a:bodyPr>
            <a:lstStyle/>
            <a:p>
              <a:pPr marL="228600" lvl="1" indent="-228600" defTabSz="1066800">
                <a:lnSpc>
                  <a:spcPct val="90000"/>
                </a:lnSpc>
                <a:spcBef>
                  <a:spcPct val="0"/>
                </a:spcBef>
                <a:spcAft>
                  <a:spcPct val="15000"/>
                </a:spcAft>
                <a:buFontTx/>
                <a:buChar char="•"/>
              </a:pPr>
              <a:r>
                <a:rPr lang="en-US" sz="2400" dirty="0" err="1">
                  <a:solidFill>
                    <a:prstClr val="white"/>
                  </a:solidFill>
                  <a:latin typeface="Times New Roman" panose="02020603050405020304" pitchFamily="18" charset="0"/>
                  <a:cs typeface="Times New Roman" panose="02020603050405020304" pitchFamily="18" charset="0"/>
                </a:rPr>
                <a:t>Trình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bày</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thủ</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công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nghiệp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Trần</a:t>
              </a:r>
              <a:endParaRPr lang="en-US" sz="2400" dirty="0">
                <a:solidFill>
                  <a:prstClr val="white"/>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6600293" y="3046346"/>
            <a:ext cx="2050406" cy="2653848"/>
            <a:chOff x="5987010" y="604671"/>
            <a:chExt cx="2050406" cy="3530251"/>
          </a:xfrm>
        </p:grpSpPr>
        <p:sp>
          <p:nvSpPr>
            <p:cNvPr id="23" name="Rectangle 22"/>
            <p:cNvSpPr/>
            <p:nvPr/>
          </p:nvSpPr>
          <p:spPr>
            <a:xfrm>
              <a:off x="5987010" y="604671"/>
              <a:ext cx="2050406" cy="3530251"/>
            </a:xfrm>
            <a:prstGeom prst="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TextBox 23"/>
            <p:cNvSpPr txBox="1"/>
            <p:nvPr/>
          </p:nvSpPr>
          <p:spPr>
            <a:xfrm>
              <a:off x="5987010" y="604671"/>
              <a:ext cx="2050406" cy="35302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294306" rIns="170688" bIns="170688" numCol="1" spcCol="1270" anchor="t" anchorCtr="0">
              <a:noAutofit/>
            </a:bodyPr>
            <a:lstStyle/>
            <a:p>
              <a:pPr marL="228600" lvl="1" indent="-228600" defTabSz="1066800">
                <a:lnSpc>
                  <a:spcPct val="90000"/>
                </a:lnSpc>
                <a:spcBef>
                  <a:spcPct val="0"/>
                </a:spcBef>
                <a:spcAft>
                  <a:spcPct val="15000"/>
                </a:spcAft>
                <a:buFontTx/>
                <a:buChar char="•"/>
              </a:pPr>
              <a:r>
                <a:rPr lang="en-US" sz="2400" dirty="0" err="1">
                  <a:solidFill>
                    <a:prstClr val="white"/>
                  </a:solidFill>
                  <a:latin typeface="Times New Roman" panose="02020603050405020304" pitchFamily="18" charset="0"/>
                  <a:cs typeface="Times New Roman" panose="02020603050405020304" pitchFamily="18" charset="0"/>
                </a:rPr>
                <a:t>Tình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hình</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thương</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nghiệp</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thời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Trần</a:t>
              </a:r>
              <a:endParaRPr lang="en-US" sz="2400" dirty="0">
                <a:solidFill>
                  <a:prstClr val="white"/>
                </a:solidFill>
                <a:latin typeface="Times New Roman" panose="02020603050405020304" pitchFamily="18" charset="0"/>
                <a:cs typeface="Times New Roman" panose="02020603050405020304" pitchFamily="18" charset="0"/>
              </a:endParaRPr>
            </a:p>
          </p:txBody>
        </p:sp>
      </p:grpSp>
      <p:sp>
        <p:nvSpPr>
          <p:cNvPr id="29" name="Title 1"/>
          <p:cNvSpPr txBox="1"/>
          <p:nvPr/>
        </p:nvSpPr>
        <p:spPr>
          <a:xfrm>
            <a:off x="3625829" y="718807"/>
            <a:ext cx="3697186"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2800" b="1" dirty="0">
                <a:solidFill>
                  <a:prstClr val="black"/>
                </a:solidFill>
                <a:latin typeface="Times New Roman" panose="02020603050405020304" pitchFamily="18" charset="0"/>
                <a:cs typeface="Times New Roman" panose="02020603050405020304" pitchFamily="18" charset="0"/>
              </a:rPr>
              <a:t>3. Tình hình kinh tế</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2620499" y="2812"/>
            <a:ext cx="8421001" cy="830997"/>
          </a:xfrm>
          <a:prstGeom prst="rect">
            <a:avLst/>
          </a:prstGeom>
          <a:noFill/>
        </p:spPr>
        <p:txBody>
          <a:bodyPr wrap="square">
            <a:spAutoFit/>
          </a:bodyPr>
          <a:lstStyle/>
          <a:p>
            <a:pPr algn="ctr"/>
            <a:r>
              <a:rPr lang="en-US"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CÔNG CUỘC XÂY DỰNG ĐẤT NƯỚC THỜI TRẦN (1226-1400</a:t>
            </a:r>
            <a:endParaRPr lang="en-US" sz="2400" dirty="0">
              <a:solidFill>
                <a:prstClr val="black"/>
              </a:solidFill>
              <a:latin typeface="Calibri" panose="020F0502020204030204"/>
            </a:endParaRPr>
          </a:p>
        </p:txBody>
      </p:sp>
      <p:sp>
        <p:nvSpPr>
          <p:cNvPr id="4" name="Hexagon 3"/>
          <p:cNvSpPr/>
          <p:nvPr/>
        </p:nvSpPr>
        <p:spPr>
          <a:xfrm>
            <a:off x="705650" y="4790532"/>
            <a:ext cx="1932541" cy="954335"/>
          </a:xfrm>
          <a:prstGeom prst="hexagon">
            <a:avLst/>
          </a:prstGeom>
          <a:solidFill>
            <a:srgbClr val="C00000"/>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panose="020F0502020204030204"/>
              </a:rPr>
              <a:t>NHÓM 1,4</a:t>
            </a:r>
            <a:endParaRPr lang="en-US" dirty="0">
              <a:solidFill>
                <a:prstClr val="white"/>
              </a:solidFill>
              <a:latin typeface="Calibri" panose="020F0502020204030204"/>
            </a:endParaRPr>
          </a:p>
        </p:txBody>
      </p:sp>
      <p:sp>
        <p:nvSpPr>
          <p:cNvPr id="33" name="Hexagon 32"/>
          <p:cNvSpPr/>
          <p:nvPr/>
        </p:nvSpPr>
        <p:spPr>
          <a:xfrm>
            <a:off x="3987192" y="4724622"/>
            <a:ext cx="1932541" cy="954335"/>
          </a:xfrm>
          <a:prstGeom prst="hexagon">
            <a:avLst/>
          </a:prstGeom>
          <a:solidFill>
            <a:srgbClr val="C00000"/>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panose="020F0502020204030204"/>
              </a:rPr>
              <a:t>NHÓM 2</a:t>
            </a:r>
            <a:endParaRPr lang="en-US" dirty="0">
              <a:solidFill>
                <a:prstClr val="white"/>
              </a:solidFill>
              <a:latin typeface="Calibri" panose="020F0502020204030204"/>
            </a:endParaRPr>
          </a:p>
        </p:txBody>
      </p:sp>
      <p:sp>
        <p:nvSpPr>
          <p:cNvPr id="34" name="Hexagon 33"/>
          <p:cNvSpPr/>
          <p:nvPr/>
        </p:nvSpPr>
        <p:spPr>
          <a:xfrm>
            <a:off x="6718158" y="4758102"/>
            <a:ext cx="1932541" cy="954335"/>
          </a:xfrm>
          <a:prstGeom prst="hexagon">
            <a:avLst/>
          </a:prstGeom>
          <a:solidFill>
            <a:srgbClr val="C00000"/>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panose="020F0502020204030204"/>
              </a:rPr>
              <a:t>NHÓM 3</a:t>
            </a:r>
            <a:endParaRPr lang="en-US" dirty="0">
              <a:solidFill>
                <a:prstClr val="white"/>
              </a:solidFill>
              <a:latin typeface="Calibri" panose="020F0502020204030204"/>
            </a:endParaRPr>
          </a:p>
        </p:txBody>
      </p:sp>
      <p:pic>
        <p:nvPicPr>
          <p:cNvPr id="35" name="Picture 2" descr="Hình ảnh Thảo Luận Làm Việc Cùng Nhau đối Tác đồng Nghiệp, Làm, Nhóm Làm  Việc, Công Việc miễn phí tải tập tin PNG PSDComment và Vector"/>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4878" r="22589" b="1"/>
          <a:stretch>
            <a:fillRect/>
          </a:stretch>
        </p:blipFill>
        <p:spPr bwMode="auto">
          <a:xfrm>
            <a:off x="969116" y="936102"/>
            <a:ext cx="1913489" cy="15589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Digit 60"/>
          <p:cNvPicPr>
            <a:picLocks noChangeAspect="1" noChangeArrowheads="1" noCrop="1"/>
          </p:cNvPicPr>
          <p:nvPr/>
        </p:nvPicPr>
        <p:blipFill>
          <a:blip r:embed="rId2"/>
          <a:srcRect/>
          <a:stretch>
            <a:fillRect/>
          </a:stretch>
        </p:blipFill>
        <p:spPr bwMode="auto">
          <a:xfrm>
            <a:off x="10015964" y="4320106"/>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446290" y="1458358"/>
            <a:ext cx="3697186" cy="1274926"/>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NHIỆM VỤ </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3</a:t>
            </a:r>
            <a:r>
              <a:rPr kumimoji="0" lang="vi-VN"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  </a:t>
            </a:r>
            <a:endPar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mn-cs"/>
              </a:rPr>
              <a:t>Thảo</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mn-cs"/>
              </a:rPr>
              <a:t>luận</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vi-VN"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1 </a:t>
            </a:r>
            <a:r>
              <a:rPr kumimoji="0" lang="en-US" sz="2800" b="1" i="0" u="none" strike="noStrike" kern="0" cap="none" spc="0" normalizeH="0" baseline="0" noProof="0" dirty="0" err="1">
                <a:ln>
                  <a:noFill/>
                </a:ln>
                <a:solidFill>
                  <a:srgbClr val="00B050"/>
                </a:solidFill>
                <a:effectLst/>
                <a:uLnTx/>
                <a:uFillTx/>
                <a:latin typeface="Times New Roman" panose="02020603050405020304" pitchFamily="18" charset="0"/>
                <a:ea typeface="+mn-ea"/>
                <a:cs typeface="+mn-cs"/>
              </a:rPr>
              <a:t>phút</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a:t>
            </a:r>
            <a:endParaRPr kumimoji="0" lang="vi-VN"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prstClr val="black"/>
              </a:solidFill>
              <a:effectLst/>
              <a:uLnTx/>
              <a:uFillTx/>
              <a:latin typeface="Calibri Light" panose="020F03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1000"/>
                                        <p:tgtEl>
                                          <p:spTgt spid="34"/>
                                        </p:tgtEl>
                                      </p:cBhvr>
                                    </p:animEffect>
                                    <p:anim calcmode="lin" valueType="num">
                                      <p:cBhvr>
                                        <p:cTn id="45" dur="1000" fill="hold"/>
                                        <p:tgtEl>
                                          <p:spTgt spid="34"/>
                                        </p:tgtEl>
                                        <p:attrNameLst>
                                          <p:attrName>ppt_x</p:attrName>
                                        </p:attrNameLst>
                                      </p:cBhvr>
                                      <p:tavLst>
                                        <p:tav tm="0">
                                          <p:val>
                                            <p:strVal val="#ppt_x"/>
                                          </p:val>
                                        </p:tav>
                                        <p:tav tm="100000">
                                          <p:val>
                                            <p:strVal val="#ppt_x"/>
                                          </p:val>
                                        </p:tav>
                                      </p:tavLst>
                                    </p:anim>
                                    <p:anim calcmode="lin" valueType="num">
                                      <p:cBhvr>
                                        <p:cTn id="4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animBg="1"/>
      <p:bldP spid="33" grpId="0" animBg="1"/>
      <p:bldP spid="3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p:nvPr/>
        </p:nvSpPr>
        <p:spPr>
          <a:xfrm>
            <a:off x="1847528" y="943335"/>
            <a:ext cx="3697186"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2800" b="1" dirty="0">
                <a:solidFill>
                  <a:prstClr val="black"/>
                </a:solidFill>
                <a:latin typeface="Times New Roman" panose="02020603050405020304" pitchFamily="18" charset="0"/>
                <a:cs typeface="Times New Roman" panose="02020603050405020304" pitchFamily="18" charset="0"/>
              </a:rPr>
              <a:t>3. Tình hình kinh tế</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4" name="Title 1"/>
          <p:cNvSpPr txBox="1"/>
          <p:nvPr/>
        </p:nvSpPr>
        <p:spPr>
          <a:xfrm>
            <a:off x="1867880" y="1409880"/>
            <a:ext cx="3099181"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2800" b="1" dirty="0">
                <a:solidFill>
                  <a:prstClr val="black"/>
                </a:solidFill>
                <a:latin typeface="Times New Roman" panose="02020603050405020304" pitchFamily="18" charset="0"/>
                <a:cs typeface="Times New Roman" panose="02020603050405020304" pitchFamily="18" charset="0"/>
              </a:rPr>
              <a:t>* Nông nghiệp</a:t>
            </a:r>
            <a:endParaRPr lang="vi-VN" sz="2800" b="1" dirty="0">
              <a:solidFill>
                <a:prstClr val="black"/>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1"/>
          <a:srcRect l="63125" t="50000" r="19479" b="18333"/>
          <a:stretch>
            <a:fillRect/>
          </a:stretch>
        </p:blipFill>
        <p:spPr>
          <a:xfrm>
            <a:off x="383458" y="1876426"/>
            <a:ext cx="3940893" cy="2721127"/>
          </a:xfrm>
          <a:prstGeom prst="rect">
            <a:avLst/>
          </a:prstGeom>
          <a:ln>
            <a:solidFill>
              <a:srgbClr val="00B050"/>
            </a:solidFill>
          </a:ln>
        </p:spPr>
      </p:pic>
      <p:pic>
        <p:nvPicPr>
          <p:cNvPr id="32" name="Picture 31"/>
          <p:cNvPicPr>
            <a:picLocks noChangeAspect="1"/>
          </p:cNvPicPr>
          <p:nvPr/>
        </p:nvPicPr>
        <p:blipFill rotWithShape="1">
          <a:blip r:embed="rId2"/>
          <a:srcRect l="23125" t="17592" r="52916" b="41482"/>
          <a:stretch>
            <a:fillRect/>
          </a:stretch>
        </p:blipFill>
        <p:spPr>
          <a:xfrm>
            <a:off x="4473678" y="1959113"/>
            <a:ext cx="3528848" cy="2736533"/>
          </a:xfrm>
          <a:prstGeom prst="rect">
            <a:avLst/>
          </a:prstGeom>
          <a:ln>
            <a:solidFill>
              <a:srgbClr val="00B050"/>
            </a:solidFill>
          </a:ln>
        </p:spPr>
      </p:pic>
      <p:pic>
        <p:nvPicPr>
          <p:cNvPr id="33" name="Picture 32"/>
          <p:cNvPicPr>
            <a:picLocks noChangeAspect="1"/>
          </p:cNvPicPr>
          <p:nvPr/>
        </p:nvPicPr>
        <p:blipFill rotWithShape="1">
          <a:blip r:embed="rId2"/>
          <a:srcRect l="55658" t="42948" r="20383" b="16126"/>
          <a:stretch>
            <a:fillRect/>
          </a:stretch>
        </p:blipFill>
        <p:spPr>
          <a:xfrm>
            <a:off x="8190014" y="1857605"/>
            <a:ext cx="3697186" cy="2755354"/>
          </a:xfrm>
          <a:prstGeom prst="rect">
            <a:avLst/>
          </a:prstGeom>
          <a:ln>
            <a:solidFill>
              <a:srgbClr val="00B050"/>
            </a:solidFill>
          </a:ln>
        </p:spPr>
      </p:pic>
      <p:sp>
        <p:nvSpPr>
          <p:cNvPr id="8" name="TextBox 7"/>
          <p:cNvSpPr txBox="1"/>
          <p:nvPr/>
        </p:nvSpPr>
        <p:spPr>
          <a:xfrm>
            <a:off x="1729285" y="4806928"/>
            <a:ext cx="9017634" cy="168796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10000"/>
              </a:lnSpc>
            </a:pPr>
            <a:r>
              <a:rPr lang="vi-VN" sz="2400" dirty="0">
                <a:solidFill>
                  <a:prstClr val="black"/>
                </a:solidFill>
                <a:latin typeface="Times New Roman" panose="02020603050405020304" pitchFamily="18" charset="0"/>
                <a:cs typeface="Times New Roman" panose="02020603050405020304" pitchFamily="18" charset="0"/>
              </a:rPr>
              <a:t>+ Đẩy mạnh công cuộc khẩn hoang, mở rộng diện tích sản xuất.</a:t>
            </a:r>
            <a:endParaRPr lang="vi-VN" sz="2400" dirty="0">
              <a:solidFill>
                <a:prstClr val="black"/>
              </a:solidFill>
              <a:latin typeface="Times New Roman" panose="02020603050405020304" pitchFamily="18" charset="0"/>
              <a:cs typeface="Times New Roman" panose="02020603050405020304" pitchFamily="18" charset="0"/>
            </a:endParaRPr>
          </a:p>
          <a:p>
            <a:pPr>
              <a:lnSpc>
                <a:spcPct val="110000"/>
              </a:lnSpc>
            </a:pPr>
            <a:r>
              <a:rPr lang="vi-VN" sz="2400" dirty="0">
                <a:solidFill>
                  <a:prstClr val="black"/>
                </a:solidFill>
                <a:latin typeface="Times New Roman" panose="02020603050405020304" pitchFamily="18" charset="0"/>
                <a:cs typeface="Times New Roman" panose="02020603050405020304" pitchFamily="18" charset="0"/>
              </a:rPr>
              <a:t>+ Cho đắp đê phòng lụt, đào sông, nạo vét kênh ngòi.</a:t>
            </a:r>
            <a:endParaRPr lang="vi-VN" sz="2400" dirty="0">
              <a:solidFill>
                <a:prstClr val="black"/>
              </a:solidFill>
              <a:latin typeface="Times New Roman" panose="02020603050405020304" pitchFamily="18" charset="0"/>
              <a:cs typeface="Times New Roman" panose="02020603050405020304" pitchFamily="18" charset="0"/>
            </a:endParaRPr>
          </a:p>
          <a:p>
            <a:pPr>
              <a:lnSpc>
                <a:spcPct val="110000"/>
              </a:lnSpc>
            </a:pPr>
            <a:r>
              <a:rPr lang="vi-VN" sz="2400" dirty="0">
                <a:solidFill>
                  <a:prstClr val="black"/>
                </a:solidFill>
                <a:latin typeface="Times New Roman" panose="02020603050405020304" pitchFamily="18" charset="0"/>
                <a:cs typeface="Times New Roman" panose="02020603050405020304" pitchFamily="18" charset="0"/>
              </a:rPr>
              <a:t>+ Miễn giảm tô thuế, cho phép các tôn thất lập điền trang. </a:t>
            </a:r>
            <a:endParaRPr lang="vi-VN" sz="2400" dirty="0">
              <a:solidFill>
                <a:prstClr val="black"/>
              </a:solidFill>
              <a:latin typeface="Times New Roman" panose="02020603050405020304" pitchFamily="18" charset="0"/>
              <a:cs typeface="Times New Roman" panose="02020603050405020304" pitchFamily="18" charset="0"/>
            </a:endParaRPr>
          </a:p>
          <a:p>
            <a:pPr>
              <a:lnSpc>
                <a:spcPct val="110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bò</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vệ</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sức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kéo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nghiệp</a:t>
            </a:r>
            <a:r>
              <a:rPr lang="en-US"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696121" y="96485"/>
            <a:ext cx="6216303" cy="907364"/>
          </a:xfrm>
          <a:prstGeom prst="rect">
            <a:avLst/>
          </a:prstGeom>
          <a:noFill/>
        </p:spPr>
        <p:txBody>
          <a:bodyPr wrap="square">
            <a:spAutoFit/>
          </a:bodyPr>
          <a:lstStyle/>
          <a:p>
            <a:pPr algn="ctr">
              <a:lnSpc>
                <a:spcPct val="115000"/>
              </a:lnSpc>
              <a:buClr>
                <a:srgbClr val="FF0000"/>
              </a:buClr>
              <a:buSzPts val="3200"/>
            </a:pPr>
            <a:r>
              <a:rPr lang="vi-VN"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CÔNG CUỘC XÂY DỰNG ĐẤT NƯỚC THỜI TRẦN (1226-1400)</a:t>
            </a:r>
            <a:endParaRPr lang="vi-VN" sz="2400" dirty="0">
              <a:solidFill>
                <a:prstClr val="black"/>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6142" y="1412776"/>
            <a:ext cx="6085883" cy="518457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FF0000"/>
                </a:solidFill>
                <a:latin typeface="Times New Roman" panose="02020603050405020304" pitchFamily="18" charset="0"/>
                <a:cs typeface="Times New Roman" panose="02020603050405020304" pitchFamily="18" charset="0"/>
              </a:rPr>
              <a:t>Điền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trang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Ruộng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tư</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Trần</a:t>
            </a:r>
            <a:r>
              <a:rPr lang="en-US" sz="2800" dirty="0">
                <a:solidFill>
                  <a:srgbClr val="002060"/>
                </a:solidFill>
                <a:latin typeface="Times New Roman" panose="02020603050405020304" pitchFamily="18" charset="0"/>
                <a:cs typeface="Times New Roman" panose="02020603050405020304" pitchFamily="18" charset="0"/>
              </a:rPr>
              <a:t> do </a:t>
            </a:r>
            <a:r>
              <a:rPr lang="en-US" sz="2800" dirty="0" err="1">
                <a:solidFill>
                  <a:srgbClr val="002060"/>
                </a:solidFill>
                <a:latin typeface="Times New Roman" panose="02020603050405020304" pitchFamily="18" charset="0"/>
                <a:cs typeface="Times New Roman" panose="02020603050405020304" pitchFamily="18" charset="0"/>
              </a:rPr>
              <a:t>khai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algn="just"/>
            <a:r>
              <a:rPr lang="en-US" sz="2800" dirty="0" err="1">
                <a:solidFill>
                  <a:srgbClr val="C00000"/>
                </a:solidFill>
                <a:latin typeface="Times New Roman" panose="02020603050405020304" pitchFamily="18" charset="0"/>
                <a:cs typeface="Times New Roman" panose="02020603050405020304" pitchFamily="18" charset="0"/>
              </a:rPr>
              <a:t>Thái</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ấp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ruộng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đất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Trần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phong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vương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hầu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quý</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tộc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và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dòng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họ</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không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quyền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sở</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hữu</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nhân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nhìn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chung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chỉ</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được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hưởng</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một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đời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nhà</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thể</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tước</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của</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này</a:t>
            </a:r>
            <a:r>
              <a:rPr lang="en-US" sz="2800" dirty="0">
                <a:solidFill>
                  <a:srgbClr val="0000FF"/>
                </a:solidFill>
                <a:latin typeface="Times New Roman" panose="02020603050405020304" pitchFamily="18" charset="0"/>
                <a:cs typeface="Times New Roman" panose="02020603050405020304" pitchFamily="18" charset="0"/>
              </a:rPr>
              <a:t> ban </a:t>
            </a:r>
            <a:r>
              <a:rPr lang="en-US" sz="2800" dirty="0" err="1">
                <a:solidFill>
                  <a:srgbClr val="0000FF"/>
                </a:solidFill>
                <a:latin typeface="Times New Roman" panose="02020603050405020304" pitchFamily="18" charset="0"/>
                <a:cs typeface="Times New Roman" panose="02020603050405020304" pitchFamily="18" charset="0"/>
              </a:rPr>
              <a:t>cho</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người</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khác</a:t>
            </a:r>
            <a:r>
              <a:rPr lang="en-US"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algn="just"/>
            <a:r>
              <a:rPr lang="en-US" sz="2800" i="1" dirty="0">
                <a:solidFill>
                  <a:srgbClr val="FF0000"/>
                </a:solidFill>
                <a:latin typeface="Times New Roman" panose="02020603050405020304" pitchFamily="18" charset="0"/>
                <a:cs typeface="Times New Roman" panose="02020603050405020304" pitchFamily="18" charset="0"/>
              </a:rPr>
              <a:t>=&gt; </a:t>
            </a:r>
            <a:r>
              <a:rPr lang="en-US" sz="2800" i="1" dirty="0" err="1">
                <a:solidFill>
                  <a:srgbClr val="FF0000"/>
                </a:solidFill>
                <a:latin typeface="Times New Roman" panose="02020603050405020304" pitchFamily="18" charset="0"/>
                <a:cs typeface="Times New Roman" panose="02020603050405020304" pitchFamily="18" charset="0"/>
              </a:rPr>
              <a:t>Đây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cũng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chính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là</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mầm</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mống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của</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kinh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tế</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tư</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nhân</a:t>
            </a:r>
            <a:r>
              <a:rPr lang="en-US" sz="2800" i="1" dirty="0">
                <a:solidFill>
                  <a:srgbClr val="FF0000"/>
                </a:solidFill>
                <a:latin typeface="Times New Roman" panose="02020603050405020304" pitchFamily="18" charset="0"/>
                <a:cs typeface="Times New Roman" panose="02020603050405020304" pitchFamily="18" charset="0"/>
              </a:rPr>
              <a:t>.</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0"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12024" y="1412776"/>
            <a:ext cx="5879976" cy="48546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168610" y="6267465"/>
            <a:ext cx="4099158" cy="523220"/>
          </a:xfrm>
          <a:prstGeom prst="rect">
            <a:avLst/>
          </a:prstGeom>
          <a:solidFill>
            <a:schemeClr val="bg2"/>
          </a:solidFill>
        </p:spPr>
        <p:txBody>
          <a:bodyPr wrap="square" rtlCol="0">
            <a:spAutoFit/>
          </a:bodyPr>
          <a:lstStyle/>
          <a:p>
            <a:pPr algn="ctr">
              <a:defRPr/>
            </a:pPr>
            <a:r>
              <a:rPr lang="en-US" sz="2800" b="1" dirty="0">
                <a:solidFill>
                  <a:srgbClr val="3415EB"/>
                </a:solidFill>
                <a:latin typeface="Times New Roman" panose="02020603050405020304" pitchFamily="18" charset="0"/>
                <a:cs typeface="Times New Roman" panose="02020603050405020304" pitchFamily="18" charset="0"/>
              </a:rPr>
              <a:t>THÁI ẤP THỜI TRẦN</a:t>
            </a:r>
            <a:endParaRPr lang="en-US" sz="2800" b="1" dirty="0">
              <a:solidFill>
                <a:srgbClr val="3415EB"/>
              </a:solidFill>
              <a:latin typeface="Times New Roman" panose="02020603050405020304" pitchFamily="18" charset="0"/>
              <a:cs typeface="Times New Roman" panose="02020603050405020304" pitchFamily="18" charset="0"/>
            </a:endParaRPr>
          </a:p>
        </p:txBody>
      </p:sp>
      <p:sp>
        <p:nvSpPr>
          <p:cNvPr id="2" name="Rectangle 1"/>
          <p:cNvSpPr/>
          <p:nvPr/>
        </p:nvSpPr>
        <p:spPr>
          <a:xfrm>
            <a:off x="878387" y="0"/>
            <a:ext cx="9623071" cy="954107"/>
          </a:xfrm>
          <a:prstGeom prst="rect">
            <a:avLst/>
          </a:prstGeom>
        </p:spPr>
        <p:txBody>
          <a:bodyPr wrap="square">
            <a:spAutoFit/>
          </a:bodyPr>
          <a:lstStyle/>
          <a:p>
            <a:pPr algn="ctr"/>
            <a:r>
              <a:rPr lang="vi-VN" sz="2800" b="1" dirty="0">
                <a:solidFill>
                  <a:srgbClr val="3333FF"/>
                </a:solidFill>
                <a:latin typeface="Times New Roman" panose="02020603050405020304" pitchFamily="18" charset="0"/>
                <a:cs typeface="Times New Roman" panose="02020603050405020304" pitchFamily="18" charset="0"/>
              </a:rPr>
              <a:t>Nhà Trần chú trọng đẩy mạnh công cuộc khẩn hoang, mở rộng diện tích sản xuất.</a:t>
            </a:r>
            <a:endParaRPr lang="vi-VN" sz="2800" b="1" dirty="0">
              <a:solidFill>
                <a:srgbClr val="3333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BD552F97-09AB-4F3B-8387-960BD1042924}" type="slidenum">
              <a:rPr kumimoji="0" lang="en-US" alt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fld>
            <a:endParaRPr kumimoji="0" lang="en-US" alt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32451" name="Picture 2" descr="vua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00388" y="646113"/>
            <a:ext cx="6096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2" name="Picture 3" descr="tds-vualythai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0" y="152400"/>
            <a:ext cx="3124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3" name="Picture 4" descr="LýTháiT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676400"/>
            <a:ext cx="266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Picture 5" descr="tds-vualythanht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3048000"/>
            <a:ext cx="2819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5" name="Picture 6" descr="tds-vualynhant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5105400"/>
            <a:ext cx="3810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6" name="Picture 7" descr="tds-vualythant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113" y="5864225"/>
            <a:ext cx="2133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7" name="Picture 8" descr="tds-vualyanht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238" y="4883150"/>
            <a:ext cx="27400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8" name="Picture 9" descr="tds-vualycaot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163" y="2895600"/>
            <a:ext cx="263683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9" name="Picture 10" descr="tds-vualyhueto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163" y="1295400"/>
            <a:ext cx="26320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60" name="Picture 11" descr="PFG12M24360073"/>
          <p:cNvPicPr>
            <a:picLocks noGrp="1" noChangeAspect="1" noChangeArrowheads="1"/>
          </p:cNvPicPr>
          <p:nvPr>
            <p:ph type="body" idx="1"/>
          </p:nvPr>
        </p:nvPicPr>
        <p:blipFill>
          <a:blip r:embed="rId10">
            <a:extLst>
              <a:ext uri="{28A0092B-C50C-407E-A947-70E740481C1C}">
                <a14:useLocalDpi xmlns:a14="http://schemas.microsoft.com/office/drawing/2010/main" val="0"/>
              </a:ext>
            </a:extLst>
          </a:blip>
          <a:srcRect/>
          <a:stretch>
            <a:fillRect/>
          </a:stretch>
        </p:blipFill>
        <p:spPr>
          <a:xfrm>
            <a:off x="630238" y="0"/>
            <a:ext cx="3441700" cy="1185863"/>
          </a:xfrm>
          <a:noFill/>
        </p:spPr>
      </p:pic>
      <p:sp>
        <p:nvSpPr>
          <p:cNvPr id="2" name="Oval 1"/>
          <p:cNvSpPr/>
          <p:nvPr/>
        </p:nvSpPr>
        <p:spPr bwMode="auto">
          <a:xfrm>
            <a:off x="5904911" y="73025"/>
            <a:ext cx="1065802" cy="70229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sz="1400" b="1" i="0" u="none" strike="noStrike" cap="none" normalizeH="0" baseline="0" dirty="0">
                <a:ln>
                  <a:noFill/>
                </a:ln>
                <a:solidFill>
                  <a:schemeClr val="tx1"/>
                </a:solidFill>
                <a:effectLst/>
                <a:latin typeface="Times New Roman" panose="02020603050405020304" pitchFamily="18" charset="0"/>
              </a:rPr>
              <a:t>216 </a:t>
            </a:r>
            <a:r>
              <a:rPr kumimoji="0" lang="en-US" sz="1400" b="1" i="0" u="none" strike="noStrike" cap="none" normalizeH="0" baseline="0" dirty="0" err="1">
                <a:ln>
                  <a:noFill/>
                </a:ln>
                <a:solidFill>
                  <a:schemeClr val="tx1"/>
                </a:solidFill>
                <a:effectLst/>
                <a:latin typeface="Times New Roman" panose="02020603050405020304" pitchFamily="18" charset="0"/>
              </a:rPr>
              <a:t>năm</a:t>
            </a:r>
            <a:endParaRPr kumimoji="0" lang="en-US" sz="1400" b="1" i="0" u="none" strike="noStrike" cap="none" normalizeH="0" baseline="0" dirty="0">
              <a:ln>
                <a:noFill/>
              </a:ln>
              <a:solidFill>
                <a:schemeClr val="tx1"/>
              </a:solidFill>
              <a:effectLst/>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2452"/>
                                        </p:tgtEl>
                                        <p:attrNameLst>
                                          <p:attrName>style.visibility</p:attrName>
                                        </p:attrNameLst>
                                      </p:cBhvr>
                                      <p:to>
                                        <p:strVal val="visible"/>
                                      </p:to>
                                    </p:set>
                                    <p:animEffect transition="in" filter="wipe(down)">
                                      <p:cBhvr>
                                        <p:cTn id="7" dur="500"/>
                                        <p:tgtEl>
                                          <p:spTgt spid="232452"/>
                                        </p:tgtEl>
                                      </p:cBhvr>
                                    </p:animEffect>
                                  </p:childTnLst>
                                </p:cTn>
                              </p:par>
                              <p:par>
                                <p:cTn id="8" presetID="22" presetClass="entr" presetSubtype="4" fill="hold" nodeType="withEffect">
                                  <p:stCondLst>
                                    <p:cond delay="0"/>
                                  </p:stCondLst>
                                  <p:childTnLst>
                                    <p:set>
                                      <p:cBhvr>
                                        <p:cTn id="9" dur="1" fill="hold">
                                          <p:stCondLst>
                                            <p:cond delay="0"/>
                                          </p:stCondLst>
                                        </p:cTn>
                                        <p:tgtEl>
                                          <p:spTgt spid="232453"/>
                                        </p:tgtEl>
                                        <p:attrNameLst>
                                          <p:attrName>style.visibility</p:attrName>
                                        </p:attrNameLst>
                                      </p:cBhvr>
                                      <p:to>
                                        <p:strVal val="visible"/>
                                      </p:to>
                                    </p:set>
                                    <p:animEffect transition="in" filter="wipe(down)">
                                      <p:cBhvr>
                                        <p:cTn id="10" dur="500"/>
                                        <p:tgtEl>
                                          <p:spTgt spid="232453"/>
                                        </p:tgtEl>
                                      </p:cBhvr>
                                    </p:animEffect>
                                  </p:childTnLst>
                                </p:cTn>
                              </p:par>
                              <p:par>
                                <p:cTn id="11" presetID="22" presetClass="entr" presetSubtype="4" fill="hold" nodeType="withEffect">
                                  <p:stCondLst>
                                    <p:cond delay="0"/>
                                  </p:stCondLst>
                                  <p:childTnLst>
                                    <p:set>
                                      <p:cBhvr>
                                        <p:cTn id="12" dur="1" fill="hold">
                                          <p:stCondLst>
                                            <p:cond delay="0"/>
                                          </p:stCondLst>
                                        </p:cTn>
                                        <p:tgtEl>
                                          <p:spTgt spid="232454"/>
                                        </p:tgtEl>
                                        <p:attrNameLst>
                                          <p:attrName>style.visibility</p:attrName>
                                        </p:attrNameLst>
                                      </p:cBhvr>
                                      <p:to>
                                        <p:strVal val="visible"/>
                                      </p:to>
                                    </p:set>
                                    <p:animEffect transition="in" filter="wipe(down)">
                                      <p:cBhvr>
                                        <p:cTn id="13" dur="500"/>
                                        <p:tgtEl>
                                          <p:spTgt spid="232454"/>
                                        </p:tgtEl>
                                      </p:cBhvr>
                                    </p:animEffect>
                                  </p:childTnLst>
                                </p:cTn>
                              </p:par>
                              <p:par>
                                <p:cTn id="14" presetID="22" presetClass="entr" presetSubtype="4" fill="hold" nodeType="withEffect">
                                  <p:stCondLst>
                                    <p:cond delay="0"/>
                                  </p:stCondLst>
                                  <p:childTnLst>
                                    <p:set>
                                      <p:cBhvr>
                                        <p:cTn id="15" dur="1" fill="hold">
                                          <p:stCondLst>
                                            <p:cond delay="0"/>
                                          </p:stCondLst>
                                        </p:cTn>
                                        <p:tgtEl>
                                          <p:spTgt spid="232455"/>
                                        </p:tgtEl>
                                        <p:attrNameLst>
                                          <p:attrName>style.visibility</p:attrName>
                                        </p:attrNameLst>
                                      </p:cBhvr>
                                      <p:to>
                                        <p:strVal val="visible"/>
                                      </p:to>
                                    </p:set>
                                    <p:animEffect transition="in" filter="wipe(down)">
                                      <p:cBhvr>
                                        <p:cTn id="16" dur="500"/>
                                        <p:tgtEl>
                                          <p:spTgt spid="232455"/>
                                        </p:tgtEl>
                                      </p:cBhvr>
                                    </p:animEffect>
                                  </p:childTnLst>
                                </p:cTn>
                              </p:par>
                              <p:par>
                                <p:cTn id="17" presetID="22" presetClass="entr" presetSubtype="4" fill="hold" nodeType="withEffect">
                                  <p:stCondLst>
                                    <p:cond delay="0"/>
                                  </p:stCondLst>
                                  <p:childTnLst>
                                    <p:set>
                                      <p:cBhvr>
                                        <p:cTn id="18" dur="1" fill="hold">
                                          <p:stCondLst>
                                            <p:cond delay="0"/>
                                          </p:stCondLst>
                                        </p:cTn>
                                        <p:tgtEl>
                                          <p:spTgt spid="232456"/>
                                        </p:tgtEl>
                                        <p:attrNameLst>
                                          <p:attrName>style.visibility</p:attrName>
                                        </p:attrNameLst>
                                      </p:cBhvr>
                                      <p:to>
                                        <p:strVal val="visible"/>
                                      </p:to>
                                    </p:set>
                                    <p:animEffect transition="in" filter="wipe(down)">
                                      <p:cBhvr>
                                        <p:cTn id="19" dur="500"/>
                                        <p:tgtEl>
                                          <p:spTgt spid="232456"/>
                                        </p:tgtEl>
                                      </p:cBhvr>
                                    </p:animEffect>
                                  </p:childTnLst>
                                </p:cTn>
                              </p:par>
                              <p:par>
                                <p:cTn id="20" presetID="22" presetClass="entr" presetSubtype="4" fill="hold" nodeType="withEffect">
                                  <p:stCondLst>
                                    <p:cond delay="0"/>
                                  </p:stCondLst>
                                  <p:childTnLst>
                                    <p:set>
                                      <p:cBhvr>
                                        <p:cTn id="21" dur="1" fill="hold">
                                          <p:stCondLst>
                                            <p:cond delay="0"/>
                                          </p:stCondLst>
                                        </p:cTn>
                                        <p:tgtEl>
                                          <p:spTgt spid="232457"/>
                                        </p:tgtEl>
                                        <p:attrNameLst>
                                          <p:attrName>style.visibility</p:attrName>
                                        </p:attrNameLst>
                                      </p:cBhvr>
                                      <p:to>
                                        <p:strVal val="visible"/>
                                      </p:to>
                                    </p:set>
                                    <p:animEffect transition="in" filter="wipe(down)">
                                      <p:cBhvr>
                                        <p:cTn id="22" dur="500"/>
                                        <p:tgtEl>
                                          <p:spTgt spid="232457"/>
                                        </p:tgtEl>
                                      </p:cBhvr>
                                    </p:animEffect>
                                  </p:childTnLst>
                                </p:cTn>
                              </p:par>
                              <p:par>
                                <p:cTn id="23" presetID="22" presetClass="entr" presetSubtype="4" fill="hold" nodeType="withEffect">
                                  <p:stCondLst>
                                    <p:cond delay="0"/>
                                  </p:stCondLst>
                                  <p:childTnLst>
                                    <p:set>
                                      <p:cBhvr>
                                        <p:cTn id="24" dur="1" fill="hold">
                                          <p:stCondLst>
                                            <p:cond delay="0"/>
                                          </p:stCondLst>
                                        </p:cTn>
                                        <p:tgtEl>
                                          <p:spTgt spid="232458"/>
                                        </p:tgtEl>
                                        <p:attrNameLst>
                                          <p:attrName>style.visibility</p:attrName>
                                        </p:attrNameLst>
                                      </p:cBhvr>
                                      <p:to>
                                        <p:strVal val="visible"/>
                                      </p:to>
                                    </p:set>
                                    <p:animEffect transition="in" filter="wipe(down)">
                                      <p:cBhvr>
                                        <p:cTn id="25" dur="500"/>
                                        <p:tgtEl>
                                          <p:spTgt spid="232458"/>
                                        </p:tgtEl>
                                      </p:cBhvr>
                                    </p:animEffect>
                                  </p:childTnLst>
                                </p:cTn>
                              </p:par>
                              <p:par>
                                <p:cTn id="26" presetID="22" presetClass="entr" presetSubtype="4" fill="hold" nodeType="withEffect">
                                  <p:stCondLst>
                                    <p:cond delay="0"/>
                                  </p:stCondLst>
                                  <p:childTnLst>
                                    <p:set>
                                      <p:cBhvr>
                                        <p:cTn id="27" dur="1" fill="hold">
                                          <p:stCondLst>
                                            <p:cond delay="0"/>
                                          </p:stCondLst>
                                        </p:cTn>
                                        <p:tgtEl>
                                          <p:spTgt spid="232459"/>
                                        </p:tgtEl>
                                        <p:attrNameLst>
                                          <p:attrName>style.visibility</p:attrName>
                                        </p:attrNameLst>
                                      </p:cBhvr>
                                      <p:to>
                                        <p:strVal val="visible"/>
                                      </p:to>
                                    </p:set>
                                    <p:animEffect transition="in" filter="wipe(down)">
                                      <p:cBhvr>
                                        <p:cTn id="28" dur="500"/>
                                        <p:tgtEl>
                                          <p:spTgt spid="232459"/>
                                        </p:tgtEl>
                                      </p:cBhvr>
                                    </p:animEffect>
                                  </p:childTnLst>
                                </p:cTn>
                              </p:par>
                              <p:par>
                                <p:cTn id="29" presetID="22" presetClass="entr" presetSubtype="4" fill="hold" nodeType="withEffect">
                                  <p:stCondLst>
                                    <p:cond delay="0"/>
                                  </p:stCondLst>
                                  <p:childTnLst>
                                    <p:set>
                                      <p:cBhvr>
                                        <p:cTn id="30" dur="1" fill="hold">
                                          <p:stCondLst>
                                            <p:cond delay="0"/>
                                          </p:stCondLst>
                                        </p:cTn>
                                        <p:tgtEl>
                                          <p:spTgt spid="232460"/>
                                        </p:tgtEl>
                                        <p:attrNameLst>
                                          <p:attrName>style.visibility</p:attrName>
                                        </p:attrNameLst>
                                      </p:cBhvr>
                                      <p:to>
                                        <p:strVal val="visible"/>
                                      </p:to>
                                    </p:set>
                                    <p:animEffect transition="in" filter="wipe(down)">
                                      <p:cBhvr>
                                        <p:cTn id="31" dur="500"/>
                                        <p:tgtEl>
                                          <p:spTgt spid="23246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32451"/>
                                        </p:tgtEl>
                                        <p:attrNameLst>
                                          <p:attrName>style.visibility</p:attrName>
                                        </p:attrNameLst>
                                      </p:cBhvr>
                                      <p:to>
                                        <p:strVal val="visible"/>
                                      </p:to>
                                    </p:set>
                                    <p:animEffect transition="in" filter="wipe(down)">
                                      <p:cBhvr>
                                        <p:cTn id="36" dur="500"/>
                                        <p:tgtEl>
                                          <p:spTgt spid="23245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3" descr="Cau hoi"/>
          <p:cNvPicPr>
            <a:picLocks noChangeAspect="1" noChangeArrowheads="1" noCrop="1"/>
          </p:cNvPicPr>
          <p:nvPr/>
        </p:nvPicPr>
        <p:blipFill>
          <a:blip r:embed="rId1"/>
          <a:srcRect/>
          <a:stretch>
            <a:fillRect/>
          </a:stretch>
        </p:blipFill>
        <p:spPr bwMode="auto">
          <a:xfrm>
            <a:off x="3344360" y="2010757"/>
            <a:ext cx="1333500" cy="1285875"/>
          </a:xfrm>
          <a:prstGeom prst="rect">
            <a:avLst/>
          </a:prstGeom>
          <a:noFill/>
          <a:ln w="9525">
            <a:noFill/>
            <a:miter lim="800000"/>
            <a:headEnd/>
            <a:tailEnd/>
          </a:ln>
        </p:spPr>
      </p:pic>
      <p:sp>
        <p:nvSpPr>
          <p:cNvPr id="9" name="Cloud Callout 8"/>
          <p:cNvSpPr/>
          <p:nvPr/>
        </p:nvSpPr>
        <p:spPr>
          <a:xfrm>
            <a:off x="4151783" y="1640418"/>
            <a:ext cx="7607597" cy="2000264"/>
          </a:xfrm>
          <a:prstGeom prst="cloudCallout">
            <a:avLst>
              <a:gd name="adj1" fmla="val -18031"/>
              <a:gd name="adj2" fmla="val 9668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i="1" dirty="0">
              <a:solidFill>
                <a:srgbClr val="FF0000"/>
              </a:solidFill>
              <a:latin typeface="Times New Roman" panose="02020603050405020304" pitchFamily="18" charset="0"/>
              <a:cs typeface="Times New Roman" panose="02020603050405020304" pitchFamily="18" charset="0"/>
            </a:endParaRPr>
          </a:p>
          <a:p>
            <a:pPr algn="ctr">
              <a:defRPr/>
            </a:pPr>
            <a:r>
              <a:rPr lang="nl-NL"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 với thời Lý ruộng đất thời Trần có gì thay đổi?</a:t>
            </a:r>
            <a:endParaRPr lang="en-US" sz="3200" i="1" dirty="0">
              <a:solidFill>
                <a:srgbClr val="FF0000"/>
              </a:solidFill>
              <a:latin typeface="Times New Roman" panose="02020603050405020304" pitchFamily="18" charset="0"/>
              <a:cs typeface="Times New Roman" panose="02020603050405020304" pitchFamily="18" charset="0"/>
            </a:endParaRPr>
          </a:p>
          <a:p>
            <a:pPr algn="ctr">
              <a:defRPr/>
            </a:pP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0" name="Snip Same Side Corner Rectangle 9"/>
          <p:cNvSpPr/>
          <p:nvPr/>
        </p:nvSpPr>
        <p:spPr>
          <a:xfrm>
            <a:off x="255639" y="3767656"/>
            <a:ext cx="8091575" cy="2571744"/>
          </a:xfrm>
          <a:prstGeom prst="snip2Same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just"/>
            <a:r>
              <a:rPr lang="nl-NL"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Ruộng tư tăng: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ruộng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quý</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32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926986" y="158910"/>
            <a:ext cx="8229600" cy="523220"/>
          </a:xfrm>
        </p:spPr>
        <p:txBody>
          <a:bodyPr>
            <a:normAutofit fontScale="90000"/>
          </a:bodyPr>
          <a:lstStyle/>
          <a:p>
            <a:pPr>
              <a:lnSpc>
                <a:spcPct val="115000"/>
              </a:lnSpc>
              <a:buClr>
                <a:srgbClr val="FF0000"/>
              </a:buClr>
              <a:buSzPts val="3200"/>
            </a:pPr>
            <a:r>
              <a:rPr lang="vi-VN"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CÔNG CUỘC XÂY DỰNG ĐẤT NƯỚC THỜI TRẦN (1226-1400)</a:t>
            </a:r>
            <a:endParaRPr lang="vi-VN" sz="2800" dirty="0"/>
          </a:p>
        </p:txBody>
      </p:sp>
      <p:sp>
        <p:nvSpPr>
          <p:cNvPr id="13" name="TextBox 12"/>
          <p:cNvSpPr txBox="1"/>
          <p:nvPr/>
        </p:nvSpPr>
        <p:spPr>
          <a:xfrm>
            <a:off x="1948961" y="962375"/>
            <a:ext cx="3321743" cy="523220"/>
          </a:xfrm>
          <a:prstGeom prst="rect">
            <a:avLst/>
          </a:prstGeom>
          <a:noFill/>
        </p:spPr>
        <p:txBody>
          <a:bodyPr wrap="non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3</a:t>
            </a:r>
            <a:r>
              <a:rPr lang="en-US" sz="2800" b="1" dirty="0">
                <a:solidFill>
                  <a:srgbClr val="3333FF"/>
                </a:solidFill>
                <a:latin typeface="Times New Roman" panose="02020603050405020304" pitchFamily="18" charset="0"/>
                <a:cs typeface="Times New Roman" panose="02020603050405020304" pitchFamily="18" charset="0"/>
              </a:rPr>
              <a:t>. Tình hình kinh tế </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4" name="Title 1"/>
          <p:cNvSpPr txBox="1"/>
          <p:nvPr/>
        </p:nvSpPr>
        <p:spPr>
          <a:xfrm>
            <a:off x="2060241" y="1537268"/>
            <a:ext cx="3099181"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2800" b="1" dirty="0">
                <a:solidFill>
                  <a:prstClr val="black"/>
                </a:solidFill>
                <a:latin typeface="Times New Roman" panose="02020603050405020304" pitchFamily="18" charset="0"/>
                <a:cs typeface="Times New Roman" panose="02020603050405020304" pitchFamily="18" charset="0"/>
              </a:rPr>
              <a:t>* Nông nghiệp</a:t>
            </a:r>
            <a:endParaRPr lang="vi-VN" sz="28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22" name="Group 30"/>
          <p:cNvGraphicFramePr>
            <a:graphicFrameLocks noGrp="1"/>
          </p:cNvGraphicFramePr>
          <p:nvPr>
            <p:ph/>
          </p:nvPr>
        </p:nvGraphicFramePr>
        <p:xfrm>
          <a:off x="0" y="223294"/>
          <a:ext cx="11602064" cy="6634706"/>
        </p:xfrm>
        <a:graphic>
          <a:graphicData uri="http://schemas.openxmlformats.org/drawingml/2006/table">
            <a:tbl>
              <a:tblPr/>
              <a:tblGrid>
                <a:gridCol w="1397562"/>
                <a:gridCol w="2393440"/>
                <a:gridCol w="3569673"/>
                <a:gridCol w="4241389"/>
              </a:tblGrid>
              <a:tr h="158123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Loại</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ruộng</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đất</a:t>
                      </a:r>
                      <a:endPar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marL="68580" marR="68580"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Sở</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hữu</a:t>
                      </a:r>
                      <a:endPar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Cách</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sử</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dụng</a:t>
                      </a:r>
                      <a:endPar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Quyền</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lợi</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và</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nghĩa</a:t>
                      </a:r>
                      <a:r>
                        <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FF0066"/>
                          </a:solidFill>
                          <a:effectLst/>
                          <a:latin typeface="Times New Roman" panose="02020603050405020304" pitchFamily="18" charset="0"/>
                          <a:cs typeface="Times New Roman" panose="02020603050405020304" pitchFamily="18" charset="0"/>
                        </a:rPr>
                        <a:t>vụ</a:t>
                      </a:r>
                      <a:endParaRPr kumimoji="0" lang="en-US" sz="2800" b="1" i="0" u="none" strike="noStrike" cap="none" normalizeH="0" baseline="0" dirty="0">
                        <a:ln>
                          <a:noFill/>
                        </a:ln>
                        <a:solidFill>
                          <a:srgbClr val="FF0066"/>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31282">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Đất</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công</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làng</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xã</a:t>
                      </a:r>
                      <a:endPar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218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Đất</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tư</a:t>
                      </a:r>
                      <a:r>
                        <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70C0"/>
                          </a:solidFill>
                          <a:effectLst/>
                          <a:latin typeface="Times New Roman" panose="02020603050405020304" pitchFamily="18" charset="0"/>
                          <a:cs typeface="Times New Roman" panose="02020603050405020304" pitchFamily="18" charset="0"/>
                        </a:rPr>
                        <a:t>hữu</a:t>
                      </a:r>
                      <a:endParaRPr kumimoji="0" lang="en-US" sz="2800" b="1" i="0" u="none" strike="noStrike" cap="none" normalizeH="0" baseline="0" dirty="0">
                        <a:ln>
                          <a:noFill/>
                        </a:ln>
                        <a:solidFill>
                          <a:srgbClr val="0070C0"/>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2800" b="1"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AutoShape 8"/>
          <p:cNvSpPr>
            <a:spLocks noChangeArrowheads="1"/>
          </p:cNvSpPr>
          <p:nvPr/>
        </p:nvSpPr>
        <p:spPr bwMode="auto">
          <a:xfrm>
            <a:off x="1539355" y="2807442"/>
            <a:ext cx="1428760" cy="828675"/>
          </a:xfrm>
          <a:prstGeom prst="flowChartProcess">
            <a:avLst/>
          </a:prstGeom>
          <a:no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None/>
            </a:pP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a:p>
            <a:pPr algn="ctr">
              <a:buNone/>
            </a:pPr>
            <a:r>
              <a:rPr lang="en-US" altLang="en-US" sz="2800" b="1" dirty="0" err="1">
                <a:latin typeface="Times New Roman" panose="02020603050405020304" pitchFamily="18" charset="0"/>
                <a:cs typeface="Times New Roman" panose="02020603050405020304" pitchFamily="18" charset="0"/>
              </a:rPr>
              <a:t>nước</a:t>
            </a:r>
            <a:endParaRPr lang="en-US" altLang="en-US" sz="2800" b="1" dirty="0">
              <a:latin typeface="Times New Roman" panose="02020603050405020304" pitchFamily="18" charset="0"/>
              <a:cs typeface="Times New Roman" panose="02020603050405020304" pitchFamily="18" charset="0"/>
            </a:endParaRPr>
          </a:p>
        </p:txBody>
      </p:sp>
      <p:sp>
        <p:nvSpPr>
          <p:cNvPr id="4" name="AutoShape 8"/>
          <p:cNvSpPr>
            <a:spLocks noChangeArrowheads="1"/>
          </p:cNvSpPr>
          <p:nvPr/>
        </p:nvSpPr>
        <p:spPr bwMode="auto">
          <a:xfrm>
            <a:off x="1539342" y="5109137"/>
            <a:ext cx="2426635" cy="1256714"/>
          </a:xfrm>
          <a:prstGeom prst="flowChartProcess">
            <a:avLst/>
          </a:prstGeom>
          <a:noFill/>
          <a:ln w="9525">
            <a:noFill/>
            <a:miter lim="800000"/>
          </a:ln>
          <a:effec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vương</a:t>
            </a:r>
            <a:endParaRPr lang="en-US" altLang="en-US" sz="2800" b="1" dirty="0">
              <a:latin typeface="Times New Roman" panose="02020603050405020304" pitchFamily="18" charset="0"/>
              <a:cs typeface="Times New Roman" panose="02020603050405020304" pitchFamily="18" charset="0"/>
            </a:endParaRPr>
          </a:p>
          <a:p>
            <a:pPr algn="just">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quý</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tộc</a:t>
            </a:r>
            <a:endParaRPr lang="en-US" altLang="en-US" sz="2800" b="1" dirty="0">
              <a:latin typeface="Times New Roman" panose="02020603050405020304" pitchFamily="18" charset="0"/>
              <a:cs typeface="Times New Roman" panose="02020603050405020304" pitchFamily="18" charset="0"/>
            </a:endParaRPr>
          </a:p>
          <a:p>
            <a:pPr algn="just">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chủ</a:t>
            </a:r>
            <a:endParaRPr lang="en-US" altLang="en-US" sz="2800" b="1" dirty="0">
              <a:latin typeface="Times New Roman" panose="02020603050405020304" pitchFamily="18" charset="0"/>
              <a:cs typeface="Times New Roman" panose="02020603050405020304" pitchFamily="18" charset="0"/>
            </a:endParaRPr>
          </a:p>
        </p:txBody>
      </p:sp>
      <p:sp>
        <p:nvSpPr>
          <p:cNvPr id="5" name="AutoShape 8"/>
          <p:cNvSpPr>
            <a:spLocks noChangeArrowheads="1"/>
          </p:cNvSpPr>
          <p:nvPr/>
        </p:nvSpPr>
        <p:spPr bwMode="auto">
          <a:xfrm>
            <a:off x="3966321" y="1963623"/>
            <a:ext cx="3364037" cy="804863"/>
          </a:xfrm>
          <a:prstGeom prst="flowChartProcess">
            <a:avLst/>
          </a:prstGeom>
          <a:no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ts val="0"/>
              </a:spcBef>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Chia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dân</a:t>
            </a:r>
            <a:endParaRPr lang="en-US" altLang="en-US" sz="2800" b="1" dirty="0">
              <a:latin typeface="Times New Roman" panose="02020603050405020304" pitchFamily="18" charset="0"/>
              <a:cs typeface="Times New Roman" panose="02020603050405020304" pitchFamily="18" charset="0"/>
            </a:endParaRPr>
          </a:p>
          <a:p>
            <a:pPr algn="just">
              <a:spcBef>
                <a:spcPts val="0"/>
              </a:spcBef>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cày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cấy</a:t>
            </a:r>
            <a:endParaRPr lang="en-US" altLang="en-US" sz="2800" b="1" dirty="0">
              <a:latin typeface="Times New Roman" panose="02020603050405020304" pitchFamily="18" charset="0"/>
              <a:cs typeface="Times New Roman" panose="02020603050405020304" pitchFamily="18" charset="0"/>
            </a:endParaRPr>
          </a:p>
        </p:txBody>
      </p:sp>
      <p:sp>
        <p:nvSpPr>
          <p:cNvPr id="6" name="AutoShape 8"/>
          <p:cNvSpPr>
            <a:spLocks noChangeArrowheads="1"/>
          </p:cNvSpPr>
          <p:nvPr/>
        </p:nvSpPr>
        <p:spPr bwMode="auto">
          <a:xfrm>
            <a:off x="4045585" y="2807335"/>
            <a:ext cx="3357245" cy="2019300"/>
          </a:xfrm>
          <a:prstGeom prst="flowChartProcess">
            <a:avLst/>
          </a:prstGeom>
          <a:no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Char char="-"/>
            </a:pPr>
            <a:r>
              <a:rPr lang="en-US" altLang="en-US" sz="2800" b="1" dirty="0">
                <a:latin typeface="Times New Roman" panose="02020603050405020304" pitchFamily="18" charset="0"/>
                <a:cs typeface="Times New Roman" panose="02020603050405020304" pitchFamily="18" charset="0"/>
              </a:rPr>
              <a:t> Ban </a:t>
            </a:r>
            <a:r>
              <a:rPr lang="en-US" altLang="en-US" sz="2800" b="1" dirty="0" err="1">
                <a:latin typeface="Times New Roman" panose="02020603050405020304" pitchFamily="18" charset="0"/>
                <a:cs typeface="Times New Roman" panose="02020603050405020304" pitchFamily="18" charset="0"/>
              </a:rPr>
              <a:t>cấp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a:p>
            <a:pPr>
              <a:buNone/>
            </a:pPr>
            <a:r>
              <a:rPr lang="en-US" altLang="en-US" sz="2800" b="1" dirty="0" err="1">
                <a:latin typeface="Times New Roman" panose="02020603050405020304" pitchFamily="18" charset="0"/>
                <a:cs typeface="Times New Roman" panose="02020603050405020304" pitchFamily="18" charset="0"/>
              </a:rPr>
              <a:t>Vương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hầu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quý</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a:p>
            <a:pPr>
              <a:buNone/>
            </a:pPr>
            <a:r>
              <a:rPr lang="en-US" altLang="en-US" sz="2800" b="1" dirty="0" err="1">
                <a:latin typeface="Times New Roman" panose="02020603050405020304" pitchFamily="18" charset="0"/>
                <a:cs typeface="Times New Roman" panose="02020603050405020304" pitchFamily="18" charset="0"/>
              </a:rPr>
              <a:t>tộc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lại</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a:p>
            <a:pPr>
              <a:buNone/>
            </a:pPr>
            <a:r>
              <a:rPr lang="en-US" altLang="en-US" sz="2800" b="1" dirty="0">
                <a:latin typeface="Times New Roman" panose="02020603050405020304" pitchFamily="18" charset="0"/>
                <a:cs typeface="Times New Roman" panose="02020603050405020304" pitchFamily="18" charset="0"/>
              </a:rPr>
              <a:t>(</a:t>
            </a:r>
            <a:r>
              <a:rPr lang="en-US" altLang="en-US" sz="2800" b="1" dirty="0" err="1">
                <a:latin typeface="Times New Roman" panose="02020603050405020304" pitchFamily="18" charset="0"/>
                <a:cs typeface="Times New Roman" panose="02020603050405020304" pitchFamily="18" charset="0"/>
              </a:rPr>
              <a:t>Thái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ấp</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7" name="AutoShape 8"/>
          <p:cNvSpPr>
            <a:spLocks noChangeArrowheads="1"/>
          </p:cNvSpPr>
          <p:nvPr/>
        </p:nvSpPr>
        <p:spPr bwMode="auto">
          <a:xfrm>
            <a:off x="4260046" y="5268929"/>
            <a:ext cx="2643206" cy="935037"/>
          </a:xfrm>
          <a:prstGeom prst="flowChartProcess">
            <a:avLst/>
          </a:prstGeom>
          <a:noFill/>
          <a:ln w="9525">
            <a:noFill/>
            <a:miter lim="800000"/>
          </a:ln>
          <a:effectLst/>
        </p:spPr>
        <p:txBody>
          <a:bodyPr wrap="none" anchor="ctr"/>
          <a:lstStyle/>
          <a:p>
            <a:pPr marL="342900" indent="-342900">
              <a:spcBef>
                <a:spcPct val="20000"/>
              </a:spcBef>
              <a:buFontTx/>
              <a:buChar char="-"/>
              <a:defRPr/>
            </a:pPr>
            <a:r>
              <a:rPr lang="en-US" sz="2800" b="1" dirty="0" err="1">
                <a:latin typeface="Times New Roman" panose="02020603050405020304" pitchFamily="18" charset="0"/>
                <a:cs typeface="Times New Roman" panose="02020603050405020304" pitchFamily="18" charset="0"/>
              </a:rPr>
              <a:t>Giao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p>
            <a:pPr>
              <a:spcBef>
                <a:spcPct val="20000"/>
              </a:spcBef>
              <a:defRPr/>
            </a:pPr>
            <a:r>
              <a:rPr lang="en-US" sz="2800" b="1" dirty="0" err="1">
                <a:latin typeface="Times New Roman" panose="02020603050405020304" pitchFamily="18" charset="0"/>
                <a:cs typeface="Times New Roman" panose="02020603050405020304" pitchFamily="18" charset="0"/>
              </a:rPr>
              <a:t>điền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endParaRPr lang="en-US" sz="2800" b="1" dirty="0">
              <a:latin typeface="Times New Roman" panose="02020603050405020304" pitchFamily="18" charset="0"/>
              <a:cs typeface="Times New Roman" panose="02020603050405020304" pitchFamily="18" charset="0"/>
            </a:endParaRPr>
          </a:p>
        </p:txBody>
      </p:sp>
      <p:sp>
        <p:nvSpPr>
          <p:cNvPr id="8" name="AutoShape 8"/>
          <p:cNvSpPr>
            <a:spLocks noChangeArrowheads="1"/>
          </p:cNvSpPr>
          <p:nvPr/>
        </p:nvSpPr>
        <p:spPr bwMode="auto">
          <a:xfrm>
            <a:off x="7484390" y="1963486"/>
            <a:ext cx="3357554" cy="935037"/>
          </a:xfrm>
          <a:prstGeom prst="flowChartProcess">
            <a:avLst/>
          </a:prstGeom>
          <a:no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Char char="-"/>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lao</a:t>
            </a:r>
            <a:endParaRPr lang="en-US" altLang="en-US" sz="2800" b="1" dirty="0">
              <a:latin typeface="Times New Roman" panose="02020603050405020304" pitchFamily="18" charset="0"/>
              <a:cs typeface="Times New Roman" panose="02020603050405020304" pitchFamily="18" charset="0"/>
            </a:endParaRPr>
          </a:p>
          <a:p>
            <a:pPr>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r>
              <a:rPr lang="en-US" altLang="en-US" sz="2800" b="1" dirty="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sp>
        <p:nvSpPr>
          <p:cNvPr id="9" name="AutoShape 8"/>
          <p:cNvSpPr>
            <a:spLocks noChangeArrowheads="1"/>
          </p:cNvSpPr>
          <p:nvPr/>
        </p:nvSpPr>
        <p:spPr bwMode="auto">
          <a:xfrm>
            <a:off x="7710944" y="3112329"/>
            <a:ext cx="3357554" cy="1714512"/>
          </a:xfrm>
          <a:prstGeom prst="flowChartProcess">
            <a:avLst/>
          </a:prstGeom>
          <a:no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Char char="-"/>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Hưởng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một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có</a:t>
            </a:r>
            <a:endParaRPr lang="en-US" altLang="en-US" sz="2800" b="1" dirty="0">
              <a:latin typeface="Times New Roman" panose="02020603050405020304" pitchFamily="18" charset="0"/>
              <a:cs typeface="Times New Roman" panose="02020603050405020304" pitchFamily="18" charset="0"/>
            </a:endParaRPr>
          </a:p>
          <a:p>
            <a:pPr>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quyền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a:p>
            <a:pPr>
              <a:buNone/>
            </a:pPr>
            <a:r>
              <a:rPr lang="en-US" altLang="en-US" sz="2800" b="1" dirty="0" err="1">
                <a:latin typeface="Times New Roman" panose="02020603050405020304" pitchFamily="18" charset="0"/>
                <a:cs typeface="Times New Roman" panose="02020603050405020304" pitchFamily="18" charset="0"/>
              </a:rPr>
              <a:t>dân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endParaRPr lang="en-US" altLang="en-US" sz="2800" b="1" dirty="0">
              <a:latin typeface="Times New Roman" panose="02020603050405020304" pitchFamily="18" charset="0"/>
              <a:cs typeface="Times New Roman" panose="02020603050405020304" pitchFamily="18" charset="0"/>
            </a:endParaRPr>
          </a:p>
          <a:p>
            <a:pPr>
              <a:buNone/>
            </a:pP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endParaRPr lang="en-US" altLang="en-US" sz="2800" b="1" dirty="0">
              <a:latin typeface="Times New Roman" panose="02020603050405020304" pitchFamily="18" charset="0"/>
              <a:cs typeface="Times New Roman" panose="02020603050405020304" pitchFamily="18" charset="0"/>
            </a:endParaRPr>
          </a:p>
        </p:txBody>
      </p:sp>
      <p:sp>
        <p:nvSpPr>
          <p:cNvPr id="2" name="AutoShape 8"/>
          <p:cNvSpPr>
            <a:spLocks noChangeArrowheads="1"/>
          </p:cNvSpPr>
          <p:nvPr/>
        </p:nvSpPr>
        <p:spPr bwMode="auto">
          <a:xfrm>
            <a:off x="8587943" y="5946398"/>
            <a:ext cx="2643206" cy="935037"/>
          </a:xfrm>
          <a:prstGeom prst="flowChartProcess">
            <a:avLst/>
          </a:prstGeom>
          <a:noFill/>
          <a:ln w="9525">
            <a:noFill/>
            <a:miter lim="800000"/>
          </a:ln>
          <a:effectLst/>
        </p:spPr>
        <p:txBody>
          <a:bodyPr wrap="none" anchor="ctr"/>
          <a:lstStyle/>
          <a:p>
            <a:pPr marL="342900" indent="-342900">
              <a:spcBef>
                <a:spcPct val="20000"/>
              </a:spcBef>
              <a:buFontTx/>
              <a:buChar char="-"/>
              <a:defRPr/>
            </a:pPr>
            <a:endParaRPr lang="en-US" sz="2800" b="1" dirty="0">
              <a:latin typeface="Times New Roman" panose="02020603050405020304" pitchFamily="18" charset="0"/>
              <a:cs typeface="Times New Roman" panose="02020603050405020304" pitchFamily="18" charset="0"/>
            </a:endParaRPr>
          </a:p>
        </p:txBody>
      </p:sp>
      <p:sp>
        <p:nvSpPr>
          <p:cNvPr id="11" name="AutoShape 8"/>
          <p:cNvSpPr>
            <a:spLocks noChangeArrowheads="1"/>
          </p:cNvSpPr>
          <p:nvPr/>
        </p:nvSpPr>
        <p:spPr bwMode="auto">
          <a:xfrm>
            <a:off x="7931956" y="5125143"/>
            <a:ext cx="2643206" cy="935037"/>
          </a:xfrm>
          <a:prstGeom prst="flowChartProcess">
            <a:avLst/>
          </a:prstGeom>
          <a:noFill/>
          <a:ln w="9525">
            <a:noFill/>
            <a:miter lim="800000"/>
          </a:ln>
          <a:effectLst/>
        </p:spPr>
        <p:txBody>
          <a:bodyPr wrap="none" anchor="ctr"/>
          <a:lstStyle/>
          <a:p>
            <a:pPr marL="342900" indent="-342900">
              <a:spcBef>
                <a:spcPct val="20000"/>
              </a:spcBef>
              <a:buFontTx/>
              <a:buChar char="-"/>
              <a:defRPr/>
            </a:pPr>
            <a:endParaRPr lang="en-US" sz="2800" b="1" dirty="0">
              <a:latin typeface="Times New Roman" panose="02020603050405020304" pitchFamily="18" charset="0"/>
              <a:cs typeface="Times New Roman" panose="02020603050405020304" pitchFamily="18" charset="0"/>
            </a:endParaRPr>
          </a:p>
        </p:txBody>
      </p:sp>
      <p:sp>
        <p:nvSpPr>
          <p:cNvPr id="12" name="AutoShape 8"/>
          <p:cNvSpPr>
            <a:spLocks noChangeArrowheads="1"/>
          </p:cNvSpPr>
          <p:nvPr/>
        </p:nvSpPr>
        <p:spPr bwMode="auto">
          <a:xfrm>
            <a:off x="7931955" y="4712831"/>
            <a:ext cx="3299193" cy="2049327"/>
          </a:xfrm>
          <a:prstGeom prst="flowChartProcess">
            <a:avLst/>
          </a:prstGeom>
          <a:noFill/>
          <a:ln w="9525">
            <a:noFill/>
            <a:miter lim="800000"/>
          </a:ln>
          <a:effectLst/>
        </p:spPr>
        <p:txBody>
          <a:bodyPr wrap="none" anchor="ctr"/>
          <a:lstStyle/>
          <a:p>
            <a:r>
              <a:rPr lang="en-US" altLang="en-US" sz="2800" b="1" dirty="0">
                <a:latin typeface="Times New Roman" panose="02020603050405020304" pitchFamily="18" charset="0"/>
                <a:cs typeface="Times New Roman" panose="02020603050405020304" pitchFamily="18" charset="0"/>
              </a:rPr>
              <a:t>Thu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tô</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tá</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a:p>
            <a:r>
              <a:rPr lang="en-US" altLang="en-US" sz="2800" b="1" dirty="0" err="1">
                <a:latin typeface="Times New Roman" panose="02020603050405020304" pitchFamily="18" charset="0"/>
                <a:cs typeface="Times New Roman" panose="02020603050405020304" pitchFamily="18" charset="0"/>
              </a:rPr>
              <a:t>điền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nộp</a:t>
            </a:r>
            <a:endParaRPr lang="en-US" altLang="en-US" sz="2800" b="1" dirty="0">
              <a:latin typeface="Times New Roman" panose="02020603050405020304" pitchFamily="18" charset="0"/>
              <a:cs typeface="Times New Roman" panose="02020603050405020304" pitchFamily="18" charset="0"/>
            </a:endParaRPr>
          </a:p>
          <a:p>
            <a:r>
              <a:rPr lang="en-US" altLang="en-US" sz="2800" b="1" dirty="0" err="1">
                <a:latin typeface="Times New Roman" panose="02020603050405020304" pitchFamily="18" charset="0"/>
                <a:cs typeface="Times New Roman" panose="02020603050405020304" pitchFamily="18" charset="0"/>
              </a:rPr>
              <a:t>thuế</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đình</a:t>
            </a:r>
            <a:r>
              <a:rPr lang="en-US" altLang="en-US" sz="2800" b="1" dirty="0">
                <a:latin typeface="Times New Roman" panose="02020603050405020304" pitchFamily="18" charset="0"/>
                <a:cs typeface="Times New Roman" panose="02020603050405020304" pitchFamily="18" charset="0"/>
              </a:rPr>
              <a:t>. </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Effect transition="in" filter="barn(inVertical)">
                                      <p:cBhvr>
                                        <p:cTn id="7" dur="500"/>
                                        <p:tgtEl>
                                          <p:spTgt spid="82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barn(inVertical)">
                                      <p:cBhvr>
                                        <p:cTn id="25" dur="500"/>
                                        <p:tgtEl>
                                          <p:spTgt spid="8">
                                            <p:txEl>
                                              <p:pRg st="0" end="0"/>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barn(inVertic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arn(inVertical)">
                                      <p:cBhvr>
                                        <p:cTn id="33" dur="500"/>
                                        <p:tgtEl>
                                          <p:spTgt spid="6">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barn(inVertical)">
                                      <p:cBhvr>
                                        <p:cTn id="36" dur="500"/>
                                        <p:tgtEl>
                                          <p:spTgt spid="6">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barn(inVertical)">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Effect transition="in" filter="barn(inVertical)">
                                      <p:cBhvr>
                                        <p:cTn id="47" dur="500"/>
                                        <p:tgtEl>
                                          <p:spTgt spid="9">
                                            <p:txEl>
                                              <p:pRg st="0" end="0"/>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9">
                                            <p:txEl>
                                              <p:pRg st="1" end="1"/>
                                            </p:txEl>
                                          </p:spTgt>
                                        </p:tgtEl>
                                        <p:attrNameLst>
                                          <p:attrName>style.visibility</p:attrName>
                                        </p:attrNameLst>
                                      </p:cBhvr>
                                      <p:to>
                                        <p:strVal val="visible"/>
                                      </p:to>
                                    </p:set>
                                    <p:animEffect transition="in" filter="barn(inVertical)">
                                      <p:cBhvr>
                                        <p:cTn id="50" dur="500"/>
                                        <p:tgtEl>
                                          <p:spTgt spid="9">
                                            <p:txEl>
                                              <p:pRg st="1" end="1"/>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barn(inVertical)">
                                      <p:cBhvr>
                                        <p:cTn id="53" dur="500"/>
                                        <p:tgtEl>
                                          <p:spTgt spid="9">
                                            <p:txEl>
                                              <p:pRg st="2" end="2"/>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9">
                                            <p:txEl>
                                              <p:pRg st="3" end="3"/>
                                            </p:txEl>
                                          </p:spTgt>
                                        </p:tgtEl>
                                        <p:attrNameLst>
                                          <p:attrName>style.visibility</p:attrName>
                                        </p:attrNameLst>
                                      </p:cBhvr>
                                      <p:to>
                                        <p:strVal val="visible"/>
                                      </p:to>
                                    </p:set>
                                    <p:animEffect transition="in" filter="barn(inVertical)">
                                      <p:cBhvr>
                                        <p:cTn id="56" dur="500"/>
                                        <p:tgtEl>
                                          <p:spTgt spid="9">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Effect transition="in" filter="barn(inVertical)">
                                      <p:cBhvr>
                                        <p:cTn id="61" dur="500"/>
                                        <p:tgtEl>
                                          <p:spTgt spid="4">
                                            <p:txEl>
                                              <p:pRg st="0" end="0"/>
                                            </p:txEl>
                                          </p:spTgt>
                                        </p:tgtEl>
                                      </p:cBhvr>
                                    </p:animEffect>
                                  </p:childTnLst>
                                </p:cTn>
                              </p:par>
                              <p:par>
                                <p:cTn id="62" presetID="16" presetClass="entr" presetSubtype="21" fill="hold" nodeType="withEffect">
                                  <p:stCondLst>
                                    <p:cond delay="0"/>
                                  </p:stCondLst>
                                  <p:childTnLst>
                                    <p:set>
                                      <p:cBhvr>
                                        <p:cTn id="63" dur="1" fill="hold">
                                          <p:stCondLst>
                                            <p:cond delay="0"/>
                                          </p:stCondLst>
                                        </p:cTn>
                                        <p:tgtEl>
                                          <p:spTgt spid="4">
                                            <p:txEl>
                                              <p:pRg st="1" end="1"/>
                                            </p:txEl>
                                          </p:spTgt>
                                        </p:tgtEl>
                                        <p:attrNameLst>
                                          <p:attrName>style.visibility</p:attrName>
                                        </p:attrNameLst>
                                      </p:cBhvr>
                                      <p:to>
                                        <p:strVal val="visible"/>
                                      </p:to>
                                    </p:set>
                                    <p:animEffect transition="in" filter="barn(inVertical)">
                                      <p:cBhvr>
                                        <p:cTn id="64" dur="500"/>
                                        <p:tgtEl>
                                          <p:spTgt spid="4">
                                            <p:txEl>
                                              <p:pRg st="1" end="1"/>
                                            </p:txEl>
                                          </p:spTgt>
                                        </p:tgtEl>
                                      </p:cBhvr>
                                    </p:animEffect>
                                  </p:childTnLst>
                                </p:cTn>
                              </p:par>
                              <p:par>
                                <p:cTn id="65" presetID="16" presetClass="entr" presetSubtype="21" fill="hold" nodeType="with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barn(inVertical)">
                                      <p:cBhvr>
                                        <p:cTn id="67" dur="5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barn(inVertical)">
                                      <p:cBhvr>
                                        <p:cTn id="72" dur="500"/>
                                        <p:tgtEl>
                                          <p:spTgt spid="7">
                                            <p:txEl>
                                              <p:pRg st="0" end="0"/>
                                            </p:txEl>
                                          </p:spTgt>
                                        </p:tgtEl>
                                      </p:cBhvr>
                                    </p:animEffect>
                                  </p:childTnLst>
                                </p:cTn>
                              </p:par>
                              <p:par>
                                <p:cTn id="73" presetID="16" presetClass="entr" presetSubtype="21" fill="hold" nodeType="withEffect">
                                  <p:stCondLst>
                                    <p:cond delay="0"/>
                                  </p:stCondLst>
                                  <p:childTnLst>
                                    <p:set>
                                      <p:cBhvr>
                                        <p:cTn id="74" dur="1" fill="hold">
                                          <p:stCondLst>
                                            <p:cond delay="0"/>
                                          </p:stCondLst>
                                        </p:cTn>
                                        <p:tgtEl>
                                          <p:spTgt spid="7">
                                            <p:txEl>
                                              <p:pRg st="1" end="1"/>
                                            </p:txEl>
                                          </p:spTgt>
                                        </p:tgtEl>
                                        <p:attrNameLst>
                                          <p:attrName>style.visibility</p:attrName>
                                        </p:attrNameLst>
                                      </p:cBhvr>
                                      <p:to>
                                        <p:strVal val="visible"/>
                                      </p:to>
                                    </p:set>
                                    <p:animEffect transition="in" filter="barn(inVertical)">
                                      <p:cBhvr>
                                        <p:cTn id="75" dur="500"/>
                                        <p:tgtEl>
                                          <p:spTgt spid="7">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12">
                                            <p:txEl>
                                              <p:pRg st="0" end="0"/>
                                            </p:txEl>
                                          </p:spTgt>
                                        </p:tgtEl>
                                        <p:attrNameLst>
                                          <p:attrName>style.visibility</p:attrName>
                                        </p:attrNameLst>
                                      </p:cBhvr>
                                      <p:to>
                                        <p:strVal val="visible"/>
                                      </p:to>
                                    </p:set>
                                    <p:animEffect transition="in" filter="barn(inVertical)">
                                      <p:cBhvr>
                                        <p:cTn id="80" dur="500"/>
                                        <p:tgtEl>
                                          <p:spTgt spid="12">
                                            <p:txEl>
                                              <p:pRg st="0" end="0"/>
                                            </p:txEl>
                                          </p:spTgt>
                                        </p:tgtEl>
                                      </p:cBhvr>
                                    </p:animEffect>
                                  </p:childTnLst>
                                </p:cTn>
                              </p:par>
                              <p:par>
                                <p:cTn id="81" presetID="16" presetClass="entr" presetSubtype="21" fill="hold" nodeType="withEffect">
                                  <p:stCondLst>
                                    <p:cond delay="0"/>
                                  </p:stCondLst>
                                  <p:childTnLst>
                                    <p:set>
                                      <p:cBhvr>
                                        <p:cTn id="82" dur="1" fill="hold">
                                          <p:stCondLst>
                                            <p:cond delay="0"/>
                                          </p:stCondLst>
                                        </p:cTn>
                                        <p:tgtEl>
                                          <p:spTgt spid="12">
                                            <p:txEl>
                                              <p:pRg st="1" end="1"/>
                                            </p:txEl>
                                          </p:spTgt>
                                        </p:tgtEl>
                                        <p:attrNameLst>
                                          <p:attrName>style.visibility</p:attrName>
                                        </p:attrNameLst>
                                      </p:cBhvr>
                                      <p:to>
                                        <p:strVal val="visible"/>
                                      </p:to>
                                    </p:set>
                                    <p:animEffect transition="in" filter="barn(inVertical)">
                                      <p:cBhvr>
                                        <p:cTn id="83" dur="500"/>
                                        <p:tgtEl>
                                          <p:spTgt spid="12">
                                            <p:txEl>
                                              <p:pRg st="1" end="1"/>
                                            </p:txEl>
                                          </p:spTgt>
                                        </p:tgtEl>
                                      </p:cBhvr>
                                    </p:animEffect>
                                  </p:childTnLst>
                                </p:cTn>
                              </p:par>
                              <p:par>
                                <p:cTn id="84" presetID="16" presetClass="entr" presetSubtype="21" fill="hold" nodeType="withEffect">
                                  <p:stCondLst>
                                    <p:cond delay="0"/>
                                  </p:stCondLst>
                                  <p:childTnLst>
                                    <p:set>
                                      <p:cBhvr>
                                        <p:cTn id="85" dur="1" fill="hold">
                                          <p:stCondLst>
                                            <p:cond delay="0"/>
                                          </p:stCondLst>
                                        </p:cTn>
                                        <p:tgtEl>
                                          <p:spTgt spid="12">
                                            <p:txEl>
                                              <p:pRg st="2" end="2"/>
                                            </p:txEl>
                                          </p:spTgt>
                                        </p:tgtEl>
                                        <p:attrNameLst>
                                          <p:attrName>style.visibility</p:attrName>
                                        </p:attrNameLst>
                                      </p:cBhvr>
                                      <p:to>
                                        <p:strVal val="visible"/>
                                      </p:to>
                                    </p:set>
                                    <p:animEffect transition="in" filter="barn(inVertical)">
                                      <p:cBhvr>
                                        <p:cTn id="86"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ook-09-june"/>
          <p:cNvPicPr>
            <a:picLocks noChangeAspect="1" noChangeArrowheads="1" noCrop="1"/>
          </p:cNvPicPr>
          <p:nvPr/>
        </p:nvPicPr>
        <p:blipFill>
          <a:blip r:embed="rId1"/>
          <a:srcRect/>
          <a:stretch>
            <a:fillRect/>
          </a:stretch>
        </p:blipFill>
        <p:spPr bwMode="auto">
          <a:xfrm>
            <a:off x="9448800" y="2290504"/>
            <a:ext cx="1219200" cy="752791"/>
          </a:xfrm>
          <a:prstGeom prst="rect">
            <a:avLst/>
          </a:prstGeom>
          <a:noFill/>
          <a:ln w="9525">
            <a:noFill/>
            <a:miter lim="800000"/>
            <a:headEnd/>
            <a:tailEnd/>
          </a:ln>
        </p:spPr>
      </p:pic>
      <p:sp>
        <p:nvSpPr>
          <p:cNvPr id="8" name="Snip and Round Single Corner Rectangle 7"/>
          <p:cNvSpPr/>
          <p:nvPr/>
        </p:nvSpPr>
        <p:spPr>
          <a:xfrm>
            <a:off x="1966852" y="4651667"/>
            <a:ext cx="8189735" cy="986264"/>
          </a:xfrm>
          <a:prstGeom prst="snip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Nền</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hồi</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7030A0"/>
              </a:solidFill>
              <a:latin typeface="Calibri" panose="020F0502020204030204"/>
            </a:endParaRPr>
          </a:p>
        </p:txBody>
      </p:sp>
      <p:sp>
        <p:nvSpPr>
          <p:cNvPr id="2" name="Right Arrow 1"/>
          <p:cNvSpPr/>
          <p:nvPr/>
        </p:nvSpPr>
        <p:spPr>
          <a:xfrm>
            <a:off x="1643590" y="4897679"/>
            <a:ext cx="595753" cy="247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itle 1"/>
          <p:cNvSpPr>
            <a:spLocks noGrp="1"/>
          </p:cNvSpPr>
          <p:nvPr>
            <p:ph type="title"/>
          </p:nvPr>
        </p:nvSpPr>
        <p:spPr>
          <a:xfrm>
            <a:off x="1926986" y="158910"/>
            <a:ext cx="8229600" cy="523220"/>
          </a:xfrm>
        </p:spPr>
        <p:txBody>
          <a:bodyPr>
            <a:normAutofit fontScale="90000"/>
          </a:bodyPr>
          <a:lstStyle/>
          <a:p>
            <a:pPr>
              <a:lnSpc>
                <a:spcPct val="115000"/>
              </a:lnSpc>
              <a:buClr>
                <a:srgbClr val="FF0000"/>
              </a:buClr>
              <a:buSzPts val="3200"/>
            </a:pPr>
            <a:r>
              <a:rPr lang="vi-VN"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CÔNG CUỘC XÂY DỰNG ĐẤT NƯỚC THỜI TRẦN (1226-1400)</a:t>
            </a:r>
            <a:endParaRPr lang="vi-VN" sz="2800" dirty="0"/>
          </a:p>
        </p:txBody>
      </p:sp>
      <p:sp>
        <p:nvSpPr>
          <p:cNvPr id="12" name="TextBox 11"/>
          <p:cNvSpPr txBox="1"/>
          <p:nvPr/>
        </p:nvSpPr>
        <p:spPr>
          <a:xfrm>
            <a:off x="2239343" y="926554"/>
            <a:ext cx="3231975" cy="523220"/>
          </a:xfrm>
          <a:prstGeom prst="rect">
            <a:avLst/>
          </a:prstGeom>
          <a:noFill/>
        </p:spPr>
        <p:txBody>
          <a:bodyPr wrap="non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3</a:t>
            </a:r>
            <a:r>
              <a:rPr lang="en-US" sz="2800" b="1" dirty="0">
                <a:solidFill>
                  <a:srgbClr val="3333FF"/>
                </a:solidFill>
                <a:latin typeface="Times New Roman" panose="02020603050405020304" pitchFamily="18" charset="0"/>
                <a:cs typeface="Times New Roman" panose="02020603050405020304" pitchFamily="18" charset="0"/>
              </a:rPr>
              <a:t>. Tình hình kinh tế</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14" name="Cloud Callout 13"/>
          <p:cNvSpPr/>
          <p:nvPr/>
        </p:nvSpPr>
        <p:spPr>
          <a:xfrm>
            <a:off x="1643590" y="2079638"/>
            <a:ext cx="8859439" cy="2000264"/>
          </a:xfrm>
          <a:prstGeom prst="cloudCallout">
            <a:avLst>
              <a:gd name="adj1" fmla="val -18031"/>
              <a:gd name="adj2" fmla="val 9668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i="1" dirty="0">
              <a:solidFill>
                <a:srgbClr val="FF0000"/>
              </a:solidFill>
              <a:latin typeface="Times New Roman" panose="02020603050405020304" pitchFamily="18" charset="0"/>
              <a:cs typeface="Times New Roman" panose="02020603050405020304" pitchFamily="18" charset="0"/>
            </a:endParaRPr>
          </a:p>
          <a:p>
            <a:pPr algn="ctr">
              <a:defRPr/>
            </a:pPr>
            <a:r>
              <a:rPr lang="en-US" altLang="en-US" sz="3200" dirty="0" err="1">
                <a:solidFill>
                  <a:prstClr val="black"/>
                </a:solidFill>
                <a:latin typeface="Times New Roman" panose="02020603050405020304" pitchFamily="18" charset="0"/>
                <a:cs typeface="Times New Roman" panose="02020603050405020304" pitchFamily="18" charset="0"/>
              </a:rPr>
              <a:t>Em</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có</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nhận</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xét</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gì</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về</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tình</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hình</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kinh</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tế</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nông</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nghiệp</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của</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Đại</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Việt</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thời</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Trần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39342" y="1652207"/>
            <a:ext cx="4593770" cy="523220"/>
          </a:xfrm>
          <a:prstGeom prst="rect">
            <a:avLst/>
          </a:prstGeom>
          <a:noFill/>
        </p:spPr>
        <p:txBody>
          <a:bodyPr wrap="square">
            <a:spAutoFit/>
          </a:bodyPr>
          <a:lstStyle/>
          <a:p>
            <a:r>
              <a:rPr lang="en-US" altLang="en-US" sz="2800" b="1" dirty="0">
                <a:solidFill>
                  <a:prstClr val="black"/>
                </a:solidFill>
                <a:latin typeface="Times New Roman" panose="02020603050405020304" pitchFamily="18" charset="0"/>
                <a:cs typeface="Times New Roman" panose="02020603050405020304" pitchFamily="18" charset="0"/>
              </a:rPr>
              <a:t>*</a:t>
            </a:r>
            <a:r>
              <a:rPr lang="en-US" altLang="en-US" sz="2800" b="1" dirty="0" err="1">
                <a:solidFill>
                  <a:prstClr val="black"/>
                </a:solidFill>
                <a:latin typeface="Times New Roman" panose="02020603050405020304" pitchFamily="18" charset="0"/>
                <a:cs typeface="Times New Roman" panose="02020603050405020304" pitchFamily="18" charset="0"/>
              </a:rPr>
              <a:t>Nông</a:t>
            </a:r>
            <a:r>
              <a:rPr lang="en-US" altLang="en-US" sz="2800" b="1" dirty="0">
                <a:solidFill>
                  <a:prstClr val="black"/>
                </a:solidFill>
                <a:latin typeface="Times New Roman" panose="02020603050405020304" pitchFamily="18" charset="0"/>
                <a:cs typeface="Times New Roman" panose="02020603050405020304" pitchFamily="18" charset="0"/>
              </a:rPr>
              <a:t> </a:t>
            </a:r>
            <a:r>
              <a:rPr lang="en-US" altLang="en-US" sz="2800" b="1" dirty="0" err="1">
                <a:solidFill>
                  <a:prstClr val="black"/>
                </a:solidFill>
                <a:latin typeface="Times New Roman" panose="02020603050405020304" pitchFamily="18" charset="0"/>
                <a:cs typeface="Times New Roman" panose="02020603050405020304" pitchFamily="18" charset="0"/>
              </a:rPr>
              <a:t>nghiệp</a:t>
            </a:r>
            <a:r>
              <a:rPr lang="en-US" altLang="en-US" sz="2800" b="1" dirty="0">
                <a:solidFill>
                  <a:prstClr val="black"/>
                </a:solidFill>
                <a:latin typeface="Times New Roman" panose="02020603050405020304" pitchFamily="18" charset="0"/>
                <a:cs typeface="Times New Roman" panose="02020603050405020304" pitchFamily="18" charset="0"/>
              </a:rPr>
              <a:t> </a:t>
            </a:r>
            <a:endParaRPr lang="en-US" sz="2800" b="1"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endPar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3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3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7" name="Title 1"/>
          <p:cNvSpPr txBox="1"/>
          <p:nvPr/>
        </p:nvSpPr>
        <p:spPr>
          <a:xfrm>
            <a:off x="222753" y="1204532"/>
            <a:ext cx="3697186"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vi-VN" sz="2800" b="1" dirty="0">
                <a:solidFill>
                  <a:prstClr val="black"/>
                </a:solidFill>
                <a:cs typeface="Times New Roman" panose="02020603050405020304" pitchFamily="18" charset="0"/>
              </a:rPr>
              <a:t>3. Tình hình kinh tế</a:t>
            </a:r>
            <a:endParaRPr lang="vi-VN" sz="2800" b="1" dirty="0">
              <a:solidFill>
                <a:prstClr val="black"/>
              </a:solidFill>
              <a:cs typeface="Times New Roman" panose="02020603050405020304" pitchFamily="18" charset="0"/>
            </a:endParaRPr>
          </a:p>
        </p:txBody>
      </p:sp>
      <p:sp>
        <p:nvSpPr>
          <p:cNvPr id="2" name="Title 1"/>
          <p:cNvSpPr txBox="1"/>
          <p:nvPr/>
        </p:nvSpPr>
        <p:spPr>
          <a:xfrm>
            <a:off x="209658" y="1618103"/>
            <a:ext cx="3697186"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00000"/>
              </a:lnSpc>
              <a:spcBef>
                <a:spcPts val="0"/>
              </a:spcBef>
            </a:pPr>
            <a:r>
              <a:rPr lang="en-US" sz="2800" b="1" dirty="0">
                <a:solidFill>
                  <a:schemeClr val="accent2"/>
                </a:solidFill>
                <a:cs typeface="Times New Roman" panose="02020603050405020304" pitchFamily="18" charset="0"/>
              </a:rPr>
              <a:t>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nghiệp</a:t>
            </a:r>
            <a:endParaRPr lang="vi-VN" sz="2800" b="1" dirty="0">
              <a:solidFill>
                <a:schemeClr val="accent2"/>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09658" y="2065828"/>
            <a:ext cx="11543071" cy="1200329"/>
          </a:xfrm>
          <a:prstGeom prst="rect">
            <a:avLst/>
          </a:prstGeom>
          <a:noFill/>
        </p:spPr>
        <p:txBody>
          <a:bodyPr wrap="square">
            <a:spAutoFit/>
          </a:bodyPr>
          <a:lstStyle/>
          <a:p>
            <a:pPr marL="0" marR="0" lvl="0" indent="0" algn="just" defTabSz="449580" rtl="0" eaLnBrk="1" fontAlgn="base" latinLnBrk="0" hangingPunct="1">
              <a:lnSpc>
                <a:spcPct val="100000"/>
              </a:lnSpc>
              <a:spcBef>
                <a:spcPct val="0"/>
              </a:spcBef>
              <a:spcAft>
                <a:spcPct val="0"/>
              </a:spcAft>
              <a:buClrTx/>
              <a:buSzPct val="100000"/>
              <a:buFont typeface="Times New Roman" panose="02020603050405020304" pitchFamily="18" charset="0"/>
              <a:buNone/>
              <a:defRPr/>
            </a:pPr>
            <a:r>
              <a:rPr kumimoji="0" lang="vi-VN"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Đẩy mạnh khẩn hoang,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lập</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làng</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xã</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mới</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củng</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cố</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đê</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điều</a:t>
            </a:r>
            <a:r>
              <a:rPr kumimoji="0" lang="vi-VN"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a:t>
            </a:r>
            <a:endParaRPr kumimoji="0" lang="vi-VN"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endParaRPr>
          </a:p>
          <a:p>
            <a:pPr marL="342900" marR="0" lvl="0" indent="-342900" algn="just" defTabSz="449580" rtl="0" eaLnBrk="1" fontAlgn="base" latinLnBrk="0" hangingPunct="1">
              <a:lnSpc>
                <a:spcPct val="100000"/>
              </a:lnSpc>
              <a:spcBef>
                <a:spcPct val="0"/>
              </a:spcBef>
              <a:spcAft>
                <a:spcPct val="0"/>
              </a:spcAft>
              <a:buClrTx/>
              <a:buSzPct val="100000"/>
              <a:buFontTx/>
              <a:buChar char="-"/>
              <a:defRPr/>
            </a:pPr>
            <a:r>
              <a:rPr kumimoji="0" lang="vi-VN"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Đặt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các</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vi-VN"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chức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quan</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chuyên</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lo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nông</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nghiệp</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a:t>
            </a:r>
            <a:r>
              <a:rPr lang="en-US" sz="2400" dirty="0">
                <a:latin typeface="Times New Roman" panose="02020603050405020304" pitchFamily="18" charset="0"/>
                <a:ea typeface="Microsoft YaHei" panose="020B0503020204020204" charset="-122"/>
              </a:rPr>
              <a:t> </a:t>
            </a:r>
            <a:endParaRPr lang="en-US" sz="2400" dirty="0">
              <a:latin typeface="Times New Roman" panose="02020603050405020304" pitchFamily="18" charset="0"/>
              <a:ea typeface="Microsoft YaHei" panose="020B0503020204020204" charset="-122"/>
            </a:endParaRPr>
          </a:p>
          <a:p>
            <a:pPr marR="0" lvl="0" algn="just" defTabSz="449580" rtl="0" eaLnBrk="1" fontAlgn="base" latinLnBrk="0" hangingPunct="1">
              <a:lnSpc>
                <a:spcPct val="100000"/>
              </a:lnSpc>
              <a:spcBef>
                <a:spcPct val="0"/>
              </a:spcBef>
              <a:spcAft>
                <a:spcPct val="0"/>
              </a:spcAft>
              <a:buClrTx/>
              <a:buSzPct val="100000"/>
              <a:defRPr/>
            </a:pP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=&gt;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Nông</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nghiệp</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được</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phục</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hồi</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và</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phát</a:t>
            </a:r>
            <a:r>
              <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rPr>
              <a:t> </a:t>
            </a:r>
            <a:r>
              <a:rPr kumimoji="0" lang="en-US" sz="2400" i="0" u="none" strike="noStrike" kern="1200" cap="none" spc="0" normalizeH="0" baseline="0" noProof="0" dirty="0" err="1">
                <a:ln>
                  <a:noFill/>
                </a:ln>
                <a:effectLst/>
                <a:uLnTx/>
                <a:uFillTx/>
                <a:latin typeface="Times New Roman" panose="02020603050405020304" pitchFamily="18" charset="0"/>
                <a:ea typeface="Microsoft YaHei" panose="020B0503020204020204" charset="-122"/>
                <a:cs typeface="+mn-cs"/>
              </a:rPr>
              <a:t>triển</a:t>
            </a:r>
            <a:endParaRPr kumimoji="0" lang="en-US" sz="2400" i="0" u="none" strike="noStrike" kern="1200" cap="none" spc="0" normalizeH="0" baseline="0" noProof="0" dirty="0">
              <a:ln>
                <a:noFill/>
              </a:ln>
              <a:effectLst/>
              <a:uLnTx/>
              <a:uFillTx/>
              <a:latin typeface="Times New Roman" panose="02020603050405020304" pitchFamily="18" charset="0"/>
              <a:ea typeface="Microsoft YaHei" panose="020B0503020204020204" charset="-122"/>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926986" y="158910"/>
            <a:ext cx="8229600" cy="5232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nSpc>
                <a:spcPct val="115000"/>
              </a:lnSpc>
              <a:spcBef>
                <a:spcPts val="0"/>
              </a:spcBef>
              <a:buClr>
                <a:srgbClr val="FF0000"/>
              </a:buClr>
              <a:buSzPts val="3200"/>
            </a:pPr>
            <a:r>
              <a:rPr lang="vi-VN" sz="24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CÔNG CUỘC XÂY DỰNG ĐẤT NƯỚC THỜI TRẦN (1226-1400)</a:t>
            </a:r>
            <a:endParaRPr lang="vi-VN" sz="2400" dirty="0">
              <a:solidFill>
                <a:prstClr val="black"/>
              </a:solidFill>
              <a:latin typeface="Times New Roman" panose="02020603050405020304" pitchFamily="18" charset="0"/>
            </a:endParaRPr>
          </a:p>
        </p:txBody>
      </p:sp>
      <p:sp>
        <p:nvSpPr>
          <p:cNvPr id="5" name="TextBox 4"/>
          <p:cNvSpPr txBox="1"/>
          <p:nvPr/>
        </p:nvSpPr>
        <p:spPr>
          <a:xfrm>
            <a:off x="258132" y="732302"/>
            <a:ext cx="3225498" cy="523220"/>
          </a:xfrm>
          <a:prstGeom prst="rect">
            <a:avLst/>
          </a:prstGeom>
          <a:noFill/>
        </p:spPr>
        <p:txBody>
          <a:bodyPr wrap="non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3</a:t>
            </a:r>
            <a:r>
              <a:rPr lang="en-US" sz="2800" b="1" dirty="0">
                <a:solidFill>
                  <a:srgbClr val="3333FF"/>
                </a:solidFill>
                <a:latin typeface="Times New Roman" panose="02020603050405020304" pitchFamily="18" charset="0"/>
                <a:cs typeface="Times New Roman" panose="02020603050405020304" pitchFamily="18" charset="0"/>
              </a:rPr>
              <a:t>. Tình hình kinh tế</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14237" y="1255522"/>
            <a:ext cx="3113288" cy="523220"/>
          </a:xfrm>
          <a:prstGeom prst="rect">
            <a:avLst/>
          </a:prstGeom>
          <a:noFill/>
        </p:spPr>
        <p:txBody>
          <a:bodyPr wrap="non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 Thủ công nghiệp</a:t>
            </a:r>
            <a:endParaRPr lang="en-US" sz="2800" b="1" dirty="0">
              <a:solidFill>
                <a:srgbClr val="3333FF"/>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1"/>
          <a:srcRect l="42093" t="24333" r="33626" b="19486"/>
          <a:stretch>
            <a:fillRect/>
          </a:stretch>
        </p:blipFill>
        <p:spPr>
          <a:xfrm rot="5400000">
            <a:off x="139502" y="2479582"/>
            <a:ext cx="4166654" cy="3911760"/>
          </a:xfrm>
          <a:prstGeom prst="rect">
            <a:avLst/>
          </a:prstGeom>
        </p:spPr>
      </p:pic>
      <p:pic>
        <p:nvPicPr>
          <p:cNvPr id="11" name="Picture 10"/>
          <p:cNvPicPr>
            <a:picLocks noChangeAspect="1"/>
          </p:cNvPicPr>
          <p:nvPr/>
        </p:nvPicPr>
        <p:blipFill rotWithShape="1">
          <a:blip r:embed="rId2"/>
          <a:srcRect l="21862" t="40000" r="52606" b="15177"/>
          <a:stretch>
            <a:fillRect/>
          </a:stretch>
        </p:blipFill>
        <p:spPr>
          <a:xfrm>
            <a:off x="3964023" y="1778743"/>
            <a:ext cx="7500390" cy="474004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2"/>
          <p:cNvSpPr txBox="1"/>
          <p:nvPr/>
        </p:nvSpPr>
        <p:spPr>
          <a:xfrm>
            <a:off x="1981200" y="274320"/>
            <a:ext cx="8229600" cy="1143000"/>
          </a:xfrm>
          <a:prstGeom prst="rect">
            <a:avLst/>
          </a:prstGeom>
          <a:noFill/>
          <a:ln>
            <a:noFill/>
          </a:ln>
        </p:spPr>
        <p:txBody>
          <a:bodyPr spcFirstLastPara="1" wrap="square" lIns="90000" tIns="46800" rIns="90000" bIns="46800" anchor="ctr" anchorCtr="0">
            <a:noAutofit/>
          </a:bodyPr>
          <a:lstStyle/>
          <a:p>
            <a:pPr algn="ctr"/>
            <a:endParaRPr sz="4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290" name="Google Shape;290;p12"/>
          <p:cNvPicPr preferRelativeResize="0"/>
          <p:nvPr/>
        </p:nvPicPr>
        <p:blipFill rotWithShape="1">
          <a:blip r:embed="rId1"/>
          <a:srcRect/>
          <a:stretch>
            <a:fillRect/>
          </a:stretch>
        </p:blipFill>
        <p:spPr>
          <a:xfrm>
            <a:off x="5791079" y="3276720"/>
            <a:ext cx="6135449" cy="3581280"/>
          </a:xfrm>
          <a:prstGeom prst="rect">
            <a:avLst/>
          </a:prstGeom>
          <a:noFill/>
          <a:ln>
            <a:noFill/>
          </a:ln>
        </p:spPr>
      </p:pic>
      <p:pic>
        <p:nvPicPr>
          <p:cNvPr id="291" name="Google Shape;291;p12"/>
          <p:cNvPicPr preferRelativeResize="0"/>
          <p:nvPr/>
        </p:nvPicPr>
        <p:blipFill rotWithShape="1">
          <a:blip r:embed="rId2"/>
          <a:srcRect/>
          <a:stretch>
            <a:fillRect/>
          </a:stretch>
        </p:blipFill>
        <p:spPr>
          <a:xfrm>
            <a:off x="5905559" y="588960"/>
            <a:ext cx="5952143" cy="2706840"/>
          </a:xfrm>
          <a:prstGeom prst="rect">
            <a:avLst/>
          </a:prstGeom>
          <a:noFill/>
          <a:ln>
            <a:noFill/>
          </a:ln>
        </p:spPr>
      </p:pic>
      <p:pic>
        <p:nvPicPr>
          <p:cNvPr id="292" name="Google Shape;292;p12"/>
          <p:cNvPicPr preferRelativeResize="0"/>
          <p:nvPr/>
        </p:nvPicPr>
        <p:blipFill rotWithShape="1">
          <a:blip r:embed="rId3"/>
          <a:srcRect/>
          <a:stretch>
            <a:fillRect/>
          </a:stretch>
        </p:blipFill>
        <p:spPr>
          <a:xfrm>
            <a:off x="265472" y="3438360"/>
            <a:ext cx="5698768" cy="3419640"/>
          </a:xfrm>
          <a:prstGeom prst="rect">
            <a:avLst/>
          </a:prstGeom>
          <a:noFill/>
          <a:ln>
            <a:noFill/>
          </a:ln>
        </p:spPr>
      </p:pic>
      <p:pic>
        <p:nvPicPr>
          <p:cNvPr id="293" name="Google Shape;293;p12"/>
          <p:cNvPicPr preferRelativeResize="0"/>
          <p:nvPr/>
        </p:nvPicPr>
        <p:blipFill rotWithShape="1">
          <a:blip r:embed="rId4"/>
          <a:srcRect/>
          <a:stretch>
            <a:fillRect/>
          </a:stretch>
        </p:blipFill>
        <p:spPr>
          <a:xfrm>
            <a:off x="412955" y="588960"/>
            <a:ext cx="5454445" cy="2873520"/>
          </a:xfrm>
          <a:prstGeom prst="rect">
            <a:avLst/>
          </a:prstGeom>
          <a:noFill/>
          <a:ln>
            <a:noFill/>
          </a:ln>
        </p:spPr>
      </p:pic>
      <p:sp>
        <p:nvSpPr>
          <p:cNvPr id="294" name="Google Shape;294;p12"/>
          <p:cNvSpPr/>
          <p:nvPr/>
        </p:nvSpPr>
        <p:spPr>
          <a:xfrm>
            <a:off x="1524000" y="3429000"/>
            <a:ext cx="1843560" cy="581400"/>
          </a:xfrm>
          <a:prstGeom prst="rect">
            <a:avLst/>
          </a:prstGeom>
          <a:noFill/>
          <a:ln>
            <a:noFill/>
          </a:ln>
        </p:spPr>
        <p:txBody>
          <a:bodyPr spcFirstLastPara="1" wrap="square" lIns="90000" tIns="46800" rIns="90000" bIns="46800" anchor="t" anchorCtr="0">
            <a:noAutofit/>
          </a:bodyPr>
          <a:lstStyle/>
          <a:p>
            <a:r>
              <a:rPr lang="en-US" sz="3200" b="1">
                <a:solidFill>
                  <a:srgbClr val="FF0000"/>
                </a:solidFill>
                <a:latin typeface="Times New Roman" panose="02020603050405020304"/>
                <a:ea typeface="Times New Roman" panose="02020603050405020304"/>
                <a:cs typeface="Times New Roman" panose="02020603050405020304"/>
                <a:sym typeface="Times New Roman" panose="02020603050405020304"/>
              </a:rPr>
              <a:t>Làm gốm</a:t>
            </a:r>
            <a:endParaRPr sz="32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5" name="Google Shape;295;p12"/>
          <p:cNvSpPr/>
          <p:nvPr/>
        </p:nvSpPr>
        <p:spPr>
          <a:xfrm>
            <a:off x="6121200" y="557280"/>
            <a:ext cx="1415160" cy="581400"/>
          </a:xfrm>
          <a:prstGeom prst="rect">
            <a:avLst/>
          </a:prstGeom>
          <a:noFill/>
          <a:ln>
            <a:noFill/>
          </a:ln>
        </p:spPr>
        <p:txBody>
          <a:bodyPr spcFirstLastPara="1" wrap="square" lIns="90000" tIns="46800" rIns="90000" bIns="46800" anchor="t" anchorCtr="0">
            <a:noAutofit/>
          </a:bodyPr>
          <a:lstStyle/>
          <a:p>
            <a:r>
              <a:rPr lang="en-US" sz="3200" b="1">
                <a:solidFill>
                  <a:srgbClr val="FF0000"/>
                </a:solidFill>
                <a:latin typeface="Times New Roman" panose="02020603050405020304"/>
                <a:ea typeface="Times New Roman" panose="02020603050405020304"/>
                <a:cs typeface="Times New Roman" panose="02020603050405020304"/>
                <a:sym typeface="Times New Roman" panose="02020603050405020304"/>
              </a:rPr>
              <a:t>Dệt vải</a:t>
            </a:r>
            <a:endParaRPr sz="32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6" name="Google Shape;296;p12"/>
          <p:cNvSpPr/>
          <p:nvPr/>
        </p:nvSpPr>
        <p:spPr>
          <a:xfrm>
            <a:off x="1772400" y="557280"/>
            <a:ext cx="1924200" cy="581400"/>
          </a:xfrm>
          <a:prstGeom prst="rect">
            <a:avLst/>
          </a:prstGeom>
          <a:noFill/>
          <a:ln>
            <a:noFill/>
          </a:ln>
        </p:spPr>
        <p:txBody>
          <a:bodyPr spcFirstLastPara="1" wrap="square" lIns="90000" tIns="46800" rIns="90000" bIns="46800" anchor="t" anchorCtr="0">
            <a:noAutofit/>
          </a:bodyPr>
          <a:lstStyle/>
          <a:p>
            <a:r>
              <a:rPr lang="en-US" sz="3200" b="1">
                <a:solidFill>
                  <a:srgbClr val="FF0000"/>
                </a:solidFill>
                <a:latin typeface="Times New Roman" panose="02020603050405020304"/>
                <a:ea typeface="Times New Roman" panose="02020603050405020304"/>
                <a:cs typeface="Times New Roman" panose="02020603050405020304"/>
                <a:sym typeface="Times New Roman" panose="02020603050405020304"/>
              </a:rPr>
              <a:t>Làm  giấy</a:t>
            </a:r>
            <a:endParaRPr sz="32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7" name="Google Shape;297;p12"/>
          <p:cNvSpPr/>
          <p:nvPr/>
        </p:nvSpPr>
        <p:spPr>
          <a:xfrm>
            <a:off x="7086720" y="3276720"/>
            <a:ext cx="1904760" cy="520560"/>
          </a:xfrm>
          <a:prstGeom prst="rect">
            <a:avLst/>
          </a:prstGeom>
          <a:noFill/>
          <a:ln>
            <a:noFill/>
          </a:ln>
        </p:spPr>
        <p:txBody>
          <a:bodyPr spcFirstLastPara="1" wrap="square" lIns="90000" tIns="46800" rIns="90000" bIns="46800" anchor="t" anchorCtr="0">
            <a:noAutofit/>
          </a:bodyPr>
          <a:lstStyle/>
          <a:p>
            <a:r>
              <a:rPr lang="en-US" sz="2800" b="1">
                <a:solidFill>
                  <a:srgbClr val="FF0000"/>
                </a:solidFill>
                <a:latin typeface="Times New Roman" panose="02020603050405020304"/>
                <a:ea typeface="Times New Roman" panose="02020603050405020304"/>
                <a:cs typeface="Times New Roman" panose="02020603050405020304"/>
                <a:sym typeface="Times New Roman" panose="02020603050405020304"/>
              </a:rPr>
              <a:t>Đúc đồng</a:t>
            </a:r>
            <a:endParaRPr sz="28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98" name="Google Shape;298;p12"/>
          <p:cNvSpPr/>
          <p:nvPr/>
        </p:nvSpPr>
        <p:spPr>
          <a:xfrm>
            <a:off x="2875080" y="246240"/>
            <a:ext cx="3754440" cy="39888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r>
              <a:rPr lang="en-US" sz="2000">
                <a:solidFill>
                  <a:srgbClr val="000000"/>
                </a:solidFill>
                <a:latin typeface="Times New Roman" panose="02020603050405020304"/>
                <a:ea typeface="Times New Roman" panose="02020603050405020304"/>
                <a:cs typeface="Times New Roman" panose="02020603050405020304"/>
                <a:sym typeface="Times New Roman" panose="02020603050405020304"/>
              </a:rPr>
              <a:t>b. Thủ công nghiệp</a:t>
            </a:r>
            <a:endParaRPr sz="20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gtEl>
                                        <p:attrNameLst>
                                          <p:attrName>style.visibility</p:attrName>
                                        </p:attrNameLst>
                                      </p:cBhvr>
                                      <p:to>
                                        <p:strVal val="visible"/>
                                      </p:to>
                                    </p:set>
                                    <p:animEffect transition="in" filter="fade">
                                      <p:cBhvr>
                                        <p:cTn id="12" dur="500"/>
                                        <p:tgtEl>
                                          <p:spTgt spid="2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4"/>
                                        </p:tgtEl>
                                        <p:attrNameLst>
                                          <p:attrName>style.visibility</p:attrName>
                                        </p:attrNameLst>
                                      </p:cBhvr>
                                      <p:to>
                                        <p:strVal val="visible"/>
                                      </p:to>
                                    </p:set>
                                    <p:animEffect transition="in" filter="fade">
                                      <p:cBhvr>
                                        <p:cTn id="17" dur="500"/>
                                        <p:tgtEl>
                                          <p:spTgt spid="2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7"/>
                                        </p:tgtEl>
                                        <p:attrNameLst>
                                          <p:attrName>style.visibility</p:attrName>
                                        </p:attrNameLst>
                                      </p:cBhvr>
                                      <p:to>
                                        <p:strVal val="visible"/>
                                      </p:to>
                                    </p:set>
                                    <p:animEffect transition="in" filter="fade">
                                      <p:cBhvr>
                                        <p:cTn id="22" dur="500"/>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t va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82904" y="333377"/>
            <a:ext cx="5972580" cy="55149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43" name="Picture 3" descr="d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72580" cy="34169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6238877" y="6000769"/>
            <a:ext cx="3996949" cy="584775"/>
          </a:xfrm>
          <a:prstGeom prst="rect">
            <a:avLst/>
          </a:prstGeom>
          <a:solidFill>
            <a:schemeClr val="bg1"/>
          </a:solidFill>
          <a:ln w="9525">
            <a:noFill/>
            <a:miter lim="800000"/>
          </a:ln>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3200" dirty="0" err="1">
                <a:solidFill>
                  <a:prstClr val="black"/>
                </a:solidFill>
                <a:latin typeface="Times New Roman" panose="02020603050405020304" pitchFamily="18" charset="0"/>
                <a:cs typeface="Times New Roman" panose="02020603050405020304" pitchFamily="18" charset="0"/>
              </a:rPr>
              <a:t>Nghề</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dệt</a:t>
            </a:r>
            <a:r>
              <a:rPr lang="en-US" altLang="en-US" sz="3200" dirty="0">
                <a:solidFill>
                  <a:prstClr val="black"/>
                </a:solidFill>
                <a:latin typeface="Times New Roman" panose="02020603050405020304" pitchFamily="18" charset="0"/>
                <a:cs typeface="Times New Roman" panose="02020603050405020304" pitchFamily="18" charset="0"/>
              </a:rPr>
              <a:t> </a:t>
            </a:r>
            <a:r>
              <a:rPr lang="en-US" altLang="en-US" sz="3200" dirty="0" err="1">
                <a:solidFill>
                  <a:prstClr val="black"/>
                </a:solidFill>
                <a:latin typeface="Times New Roman" panose="02020603050405020304" pitchFamily="18" charset="0"/>
                <a:cs typeface="Times New Roman" panose="02020603050405020304" pitchFamily="18" charset="0"/>
              </a:rPr>
              <a:t>lụa</a:t>
            </a:r>
            <a:endParaRPr lang="en-US" altLang="en-US" sz="3200" dirty="0">
              <a:solidFill>
                <a:prstClr val="black"/>
              </a:solidFill>
              <a:latin typeface="Times New Roman" panose="02020603050405020304" pitchFamily="18" charset="0"/>
              <a:cs typeface="Times New Roman" panose="02020603050405020304" pitchFamily="18" charset="0"/>
            </a:endParaRPr>
          </a:p>
        </p:txBody>
      </p:sp>
      <p:pic>
        <p:nvPicPr>
          <p:cNvPr id="5" name="Picture 11" descr="ta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06" y="3214687"/>
            <a:ext cx="5562162" cy="364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762964" y="5156698"/>
            <a:ext cx="2714644" cy="568325"/>
          </a:xfrm>
          <a:noFill/>
          <a:ln>
            <a:noFill/>
            <a:miter lim="800000"/>
          </a:ln>
        </p:spPr>
        <p:txBody>
          <a:bodyPr>
            <a:normAutofit/>
          </a:bodyPr>
          <a:lstStyle/>
          <a:p>
            <a:r>
              <a:rPr lang="en-US" altLang="en-US" sz="3000" b="1" dirty="0" err="1">
                <a:solidFill>
                  <a:srgbClr val="0000FF"/>
                </a:solidFill>
                <a:latin typeface="Times New Roman" panose="02020603050405020304" pitchFamily="18" charset="0"/>
                <a:cs typeface="Times New Roman" panose="02020603050405020304" pitchFamily="18" charset="0"/>
              </a:rPr>
              <a:t>Lâu</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thuyền</a:t>
            </a:r>
            <a:endParaRPr lang="en-US" altLang="en-US" sz="3000" b="1" dirty="0">
              <a:solidFill>
                <a:srgbClr val="0000FF"/>
              </a:solidFill>
              <a:latin typeface="Times New Roman" panose="02020603050405020304" pitchFamily="18" charset="0"/>
              <a:cs typeface="Times New Roman" panose="02020603050405020304" pitchFamily="18" charset="0"/>
            </a:endParaRPr>
          </a:p>
        </p:txBody>
      </p:sp>
      <p:pic>
        <p:nvPicPr>
          <p:cNvPr id="7171" name="Picture 4" descr="lâu thuyề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863296"/>
            <a:ext cx="3960803" cy="2873995"/>
          </a:xfrm>
          <a:prstGeom prst="rect">
            <a:avLst/>
          </a:prstGeom>
          <a:noFill/>
          <a:ln w="38100">
            <a:noFill/>
            <a:miter lim="800000"/>
            <a:headEnd/>
            <a:tailEnd/>
          </a:ln>
        </p:spPr>
      </p:pic>
      <p:pic>
        <p:nvPicPr>
          <p:cNvPr id="7172" name="Picture 5" descr="MtloiThncsangp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298" y="158147"/>
            <a:ext cx="4050890" cy="3403694"/>
          </a:xfrm>
          <a:prstGeom prst="rect">
            <a:avLst/>
          </a:prstGeom>
          <a:noFill/>
          <a:ln w="38100">
            <a:noFill/>
            <a:miter lim="800000"/>
            <a:headEnd/>
            <a:tailEnd/>
          </a:ln>
        </p:spPr>
      </p:pic>
      <p:sp>
        <p:nvSpPr>
          <p:cNvPr id="7173" name="Text Box 6"/>
          <p:cNvSpPr txBox="1">
            <a:spLocks noChangeArrowheads="1"/>
          </p:cNvSpPr>
          <p:nvPr/>
        </p:nvSpPr>
        <p:spPr bwMode="auto">
          <a:xfrm>
            <a:off x="8658522" y="910398"/>
            <a:ext cx="3429024" cy="523220"/>
          </a:xfrm>
          <a:prstGeom prst="rect">
            <a:avLst/>
          </a:prstGeom>
          <a:noFill/>
          <a:ln w="9525">
            <a:noFill/>
            <a:miter lim="800000"/>
          </a:ln>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defRPr/>
            </a:pPr>
            <a:r>
              <a:rPr lang="en-US" altLang="en-US" sz="2800" b="1" dirty="0" err="1">
                <a:solidFill>
                  <a:srgbClr val="0000FF"/>
                </a:solidFill>
                <a:latin typeface="Times New Roman" panose="02020603050405020304" pitchFamily="18" charset="0"/>
                <a:cs typeface="Times New Roman" panose="02020603050405020304" pitchFamily="18" charset="0"/>
              </a:rPr>
              <a:t>Súng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thần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cơ</a:t>
            </a:r>
            <a:r>
              <a:rPr lang="en-US" altLang="en-US" sz="2800" b="1" dirty="0">
                <a:solidFill>
                  <a:srgbClr val="0000FF"/>
                </a:solidFill>
                <a:latin typeface="Times New Roman" panose="02020603050405020304" pitchFamily="18" charset="0"/>
                <a:cs typeface="Times New Roman" panose="02020603050405020304" pitchFamily="18" charset="0"/>
              </a:rPr>
              <a:t> </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pic>
        <p:nvPicPr>
          <p:cNvPr id="6" name="Picture 4" descr="DSC005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437" y="120709"/>
            <a:ext cx="4577537" cy="351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am gi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6142" y="476253"/>
            <a:ext cx="5950823" cy="528002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3" descr="lam gai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4119" y="500063"/>
            <a:ext cx="5603081" cy="525621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2292" name="Text Box 4"/>
          <p:cNvSpPr txBox="1">
            <a:spLocks noChangeArrowheads="1"/>
          </p:cNvSpPr>
          <p:nvPr/>
        </p:nvSpPr>
        <p:spPr bwMode="auto">
          <a:xfrm>
            <a:off x="2095472" y="5930901"/>
            <a:ext cx="8215370" cy="64633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3600" dirty="0" err="1">
                <a:solidFill>
                  <a:srgbClr val="0000FF"/>
                </a:solidFill>
                <a:latin typeface="Times New Roman" panose="02020603050405020304" pitchFamily="18" charset="0"/>
                <a:cs typeface="Times New Roman" panose="02020603050405020304" pitchFamily="18" charset="0"/>
              </a:rPr>
              <a:t>Nghề</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làm</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giấy</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spli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giay-buoi-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5303" y="429293"/>
            <a:ext cx="5820697" cy="257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Content Placeholder 3" descr="bcb545cd4bf7e6b733743b51fcfea6ed.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37652" y="2996953"/>
            <a:ext cx="6029786" cy="3108588"/>
          </a:xfrm>
          <a:ln w="38100">
            <a:noFill/>
            <a:miter lim="800000"/>
            <a:headEnd/>
            <a:tailEnd/>
          </a:ln>
        </p:spPr>
      </p:pic>
      <p:sp>
        <p:nvSpPr>
          <p:cNvPr id="6148" name="TextBox 8"/>
          <p:cNvSpPr txBox="1">
            <a:spLocks noChangeArrowheads="1"/>
          </p:cNvSpPr>
          <p:nvPr/>
        </p:nvSpPr>
        <p:spPr bwMode="auto">
          <a:xfrm>
            <a:off x="863932" y="6105541"/>
            <a:ext cx="4643438" cy="646331"/>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eaLnBrk="1" hangingPunct="1">
              <a:defRPr/>
            </a:pPr>
            <a:r>
              <a:rPr lang="en-US" altLang="en-US" sz="3600" b="1" dirty="0">
                <a:solidFill>
                  <a:srgbClr val="0000FF"/>
                </a:solidFill>
                <a:latin typeface="Times New Roman" panose="02020603050405020304" pitchFamily="18" charset="0"/>
              </a:rPr>
              <a:t>VÁN IN THỜI TRẦN</a:t>
            </a:r>
            <a:endParaRPr lang="en-US" altLang="en-US" sz="3600" b="1" dirty="0">
              <a:solidFill>
                <a:srgbClr val="0000FF"/>
              </a:solidFill>
              <a:latin typeface="Times New Roman" panose="02020603050405020304" pitchFamily="18" charset="0"/>
            </a:endParaRPr>
          </a:p>
        </p:txBody>
      </p:sp>
      <p:pic>
        <p:nvPicPr>
          <p:cNvPr id="5" name="Picture 2" descr="khac ban 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5187" y="3080767"/>
            <a:ext cx="5643019" cy="303489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3" descr="ban 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487" y="525869"/>
            <a:ext cx="5929468" cy="257404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7" name="Text Box 4"/>
          <p:cNvSpPr txBox="1">
            <a:spLocks noChangeArrowheads="1"/>
          </p:cNvSpPr>
          <p:nvPr/>
        </p:nvSpPr>
        <p:spPr bwMode="auto">
          <a:xfrm>
            <a:off x="6755458" y="6202555"/>
            <a:ext cx="4068819" cy="646331"/>
          </a:xfrm>
          <a:prstGeom prst="rect">
            <a:avLst/>
          </a:prstGeom>
          <a:noFill/>
          <a:ln w="9525">
            <a:solidFill>
              <a:schemeClr val="tx2"/>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spcBef>
                <a:spcPct val="50000"/>
              </a:spcBef>
            </a:pPr>
            <a:r>
              <a:rPr lang="en-US" altLang="en-US" sz="3600" b="1" dirty="0">
                <a:solidFill>
                  <a:srgbClr val="0000FF"/>
                </a:solidFill>
                <a:latin typeface="Times New Roman" panose="02020603050405020304" pitchFamily="18" charset="0"/>
                <a:cs typeface="Times New Roman" panose="02020603050405020304" pitchFamily="18" charset="0"/>
              </a:rPr>
              <a:t>BẢN IN GỖ</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p:wheel spokes="8"/>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376518" y="177245"/>
            <a:ext cx="11313458" cy="1118727"/>
          </a:xfrm>
          <a:prstGeom prst="rect">
            <a:avLst/>
          </a:prstGeom>
          <a:noFill/>
          <a:ln>
            <a:noFill/>
          </a:ln>
        </p:spPr>
        <p:txBody>
          <a:bodyPr spcFirstLastPara="1" wrap="square" lIns="91425" tIns="45700" rIns="91425" bIns="45700" anchor="t" anchorCtr="0">
            <a:spAutoFit/>
          </a:bodyPr>
          <a:lstStyle/>
          <a:p>
            <a:pPr algn="ctr">
              <a:lnSpc>
                <a:spcPct val="115000"/>
              </a:lnSpc>
              <a:buClr>
                <a:srgbClr val="FF0000"/>
              </a:buClr>
              <a:buSzPts val="3200"/>
              <a:buFont typeface="Times New Roman" panose="02020603050405020304"/>
              <a:buNone/>
            </a:pPr>
            <a:r>
              <a:rPr lang="vi-VN" sz="2800" b="1" kern="0"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a:t>
            </a:r>
            <a:endParaRPr lang="vi-VN" sz="2800" b="1" kern="0"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algn="ctr">
              <a:lnSpc>
                <a:spcPct val="115000"/>
              </a:lnSpc>
              <a:buClr>
                <a:srgbClr val="FF0000"/>
              </a:buClr>
              <a:buSzPts val="3200"/>
              <a:buFont typeface="Times New Roman" panose="02020603050405020304"/>
              <a:buNone/>
            </a:pPr>
            <a:r>
              <a:rPr lang="vi-VN" sz="3000" b="1" kern="0" dirty="0">
                <a:solidFill>
                  <a:srgbClr val="FF0000"/>
                </a:solidFill>
                <a:effectLst>
                  <a:outerShdw blurRad="38100" dist="38100" dir="2700000" algn="tl">
                    <a:srgbClr val="000000">
                      <a:alpha val="43137"/>
                    </a:srgbClr>
                  </a:outerShdw>
                </a:effectLst>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lang="vi-VN" sz="3000" kern="0" dirty="0">
              <a:solidFill>
                <a:srgbClr val="000000"/>
              </a:solidFill>
              <a:effectLst>
                <a:outerShdw blurRad="38100" dist="38100" dir="2700000" algn="tl">
                  <a:srgbClr val="000000">
                    <a:alpha val="43137"/>
                  </a:srgbClr>
                </a:outerShdw>
              </a:effectLst>
              <a:cs typeface="Arial" panose="020B0604020202020204"/>
              <a:sym typeface="Arial" panose="020B0604020202020204"/>
            </a:endParaRPr>
          </a:p>
        </p:txBody>
      </p:sp>
      <p:sp>
        <p:nvSpPr>
          <p:cNvPr id="28" name="TextBox 27"/>
          <p:cNvSpPr txBox="1"/>
          <p:nvPr/>
        </p:nvSpPr>
        <p:spPr>
          <a:xfrm>
            <a:off x="1264023" y="2893469"/>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0" name="TextBox 29"/>
          <p:cNvSpPr txBox="1"/>
          <p:nvPr/>
        </p:nvSpPr>
        <p:spPr>
          <a:xfrm>
            <a:off x="1264023" y="3661955"/>
            <a:ext cx="6096000" cy="535531"/>
          </a:xfrm>
          <a:prstGeom prst="rect">
            <a:avLst/>
          </a:prstGeom>
          <a:noFill/>
        </p:spPr>
        <p:txBody>
          <a:bodyPr wrap="square">
            <a:spAutoFit/>
          </a:bodyPr>
          <a:lstStyle/>
          <a:p>
            <a:pPr defTabSz="1422400">
              <a:lnSpc>
                <a:spcPct val="90000"/>
              </a:lnSpc>
              <a:spcBef>
                <a:spcPct val="0"/>
              </a:spcBef>
              <a:spcAft>
                <a:spcPct val="35000"/>
              </a:spcAft>
              <a:defRPr/>
            </a:pPr>
            <a:r>
              <a:rPr lang="vi-VN" sz="3200" b="1" dirty="0">
                <a:solidFill>
                  <a:srgbClr val="000000"/>
                </a:solidFill>
                <a:latin typeface="Times New Roman" panose="02020603050405020304" pitchFamily="18" charset="0"/>
                <a:cs typeface="Times New Roman" panose="02020603050405020304" pitchFamily="18" charset="0"/>
              </a:rPr>
              <a:t>4</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hội</a:t>
            </a:r>
            <a:endParaRPr lang="vi-VN" sz="3200" b="1" dirty="0">
              <a:solidFill>
                <a:srgbClr val="00000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264023" y="4449276"/>
            <a:ext cx="6096000" cy="535531"/>
          </a:xfrm>
          <a:prstGeom prst="rect">
            <a:avLst/>
          </a:prstGeom>
          <a:noFill/>
        </p:spPr>
        <p:txBody>
          <a:bodyPr wrap="square">
            <a:spAutoFit/>
          </a:bodyPr>
          <a:lstStyle/>
          <a:p>
            <a:pPr defTabSz="1422400">
              <a:lnSpc>
                <a:spcPct val="90000"/>
              </a:lnSpc>
              <a:spcBef>
                <a:spcPct val="0"/>
              </a:spcBef>
              <a:spcAft>
                <a:spcPct val="35000"/>
              </a:spcAft>
              <a:defRPr/>
            </a:pPr>
            <a:r>
              <a:rPr lang="vi-VN" sz="3200" b="1" dirty="0">
                <a:solidFill>
                  <a:srgbClr val="000000"/>
                </a:solidFill>
                <a:latin typeface="Times New Roman" panose="02020603050405020304" pitchFamily="18" charset="0"/>
                <a:cs typeface="Times New Roman" panose="02020603050405020304" pitchFamily="18" charset="0"/>
              </a:rPr>
              <a:t>5</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Tình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hình</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văn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hoá</a:t>
            </a:r>
            <a:endParaRPr lang="en-US" sz="3200" b="1" dirty="0">
              <a:solidFill>
                <a:srgbClr val="00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264023" y="1512462"/>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Sự thành lập nhà Trần</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p:cNvSpPr txBox="1"/>
          <p:nvPr/>
        </p:nvSpPr>
        <p:spPr>
          <a:xfrm>
            <a:off x="1264023" y="2185155"/>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lang="vi-VN" sz="3200" b="1" dirty="0">
                <a:solidFill>
                  <a:srgbClr val="000000"/>
                </a:solidFill>
                <a:latin typeface="Times New Roman" panose="02020603050405020304" pitchFamily="18" charset="0"/>
                <a:cs typeface="Times New Roman" panose="02020603050405020304" pitchFamily="18" charset="0"/>
              </a:rPr>
              <a:t>2</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chính trị</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0">
                                            <p:txEl>
                                              <p:pRg st="0" end="0"/>
                                            </p:txEl>
                                          </p:spTgt>
                                        </p:tgtEl>
                                        <p:attrNameLst>
                                          <p:attrName>style.visibility</p:attrName>
                                        </p:attrNameLst>
                                      </p:cBhvr>
                                      <p:to>
                                        <p:strVal val="visible"/>
                                      </p:to>
                                    </p:set>
                                    <p:animEffect transition="in" filter="wipe(down)">
                                      <p:cBhvr>
                                        <p:cTn id="29" dur="500"/>
                                        <p:tgtEl>
                                          <p:spTgt spid="3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wipe(down)">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5" grpId="0"/>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endPar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3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3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7" name="Title 1"/>
          <p:cNvSpPr txBox="1"/>
          <p:nvPr/>
        </p:nvSpPr>
        <p:spPr>
          <a:xfrm>
            <a:off x="222753" y="1204532"/>
            <a:ext cx="3697186"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 Tình hình kinh tế</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extBox 4"/>
          <p:cNvSpPr txBox="1"/>
          <p:nvPr/>
        </p:nvSpPr>
        <p:spPr>
          <a:xfrm>
            <a:off x="209658" y="1652257"/>
            <a:ext cx="11543071" cy="1569660"/>
          </a:xfrm>
          <a:prstGeom prst="rect">
            <a:avLst/>
          </a:prstGeom>
          <a:noFill/>
        </p:spPr>
        <p:txBody>
          <a:bodyPr wrap="square">
            <a:spAutoFit/>
          </a:bodyPr>
          <a:lstStyle/>
          <a:p>
            <a:pPr marR="0" lvl="0" algn="just" defTabSz="449580" rtl="0" eaLnBrk="1" fontAlgn="base" latinLnBrk="0" hangingPunct="1">
              <a:lnSpc>
                <a:spcPct val="100000"/>
              </a:lnSpc>
              <a:spcBef>
                <a:spcPct val="0"/>
              </a:spcBef>
              <a:spcAft>
                <a:spcPct val="0"/>
              </a:spcAft>
              <a:buClrTx/>
              <a:buSzPct val="100000"/>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nghiệp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a:p>
            <a:pPr marR="0" lvl="0" algn="just" defTabSz="449580" rtl="0" eaLnBrk="1" fontAlgn="base" latinLnBrk="0" hangingPunct="1">
              <a:lnSpc>
                <a:spcPct val="100000"/>
              </a:lnSpc>
              <a:spcBef>
                <a:spcPct val="0"/>
              </a:spcBef>
              <a:spcAft>
                <a:spcPct val="0"/>
              </a:spcAft>
              <a:buClrTx/>
              <a:buSzPct val="10000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Đẩy mạnh khẩn hoang,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mới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đê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điều</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a:p>
            <a:pPr marL="342900" marR="0" lvl="0" indent="-342900" algn="just" defTabSz="449580" rtl="0" eaLnBrk="1" fontAlgn="base" latinLnBrk="0" hangingPunct="1">
              <a:lnSpc>
                <a:spcPct val="100000"/>
              </a:lnSpc>
              <a:spcBef>
                <a:spcPct val="0"/>
              </a:spcBef>
              <a:spcAft>
                <a:spcPct val="0"/>
              </a:spcAft>
              <a:buClrTx/>
              <a:buSzPct val="100000"/>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Đặt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chức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chuyên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lo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nghiệp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a:p>
            <a:pPr marL="0" marR="0" lvl="0" indent="0" algn="just" defTabSz="449580" rtl="0" eaLnBrk="1" fontAlgn="base" latinLnBrk="0" hangingPunct="1">
              <a:lnSpc>
                <a:spcPct val="100000"/>
              </a:lnSpc>
              <a:spcBef>
                <a:spcPct val="0"/>
              </a:spcBef>
              <a:spcAft>
                <a:spcPct val="0"/>
              </a:spcAft>
              <a:buClrTx/>
              <a:buSzPct val="100000"/>
              <a:buFontTx/>
              <a:buNone/>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=&gt;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nghiệp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phục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hồi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phát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triển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p:txBody>
      </p:sp>
      <p:sp>
        <p:nvSpPr>
          <p:cNvPr id="6" name="TextBox 5"/>
          <p:cNvSpPr txBox="1"/>
          <p:nvPr/>
        </p:nvSpPr>
        <p:spPr>
          <a:xfrm>
            <a:off x="209658" y="3221917"/>
            <a:ext cx="11684113" cy="1277273"/>
          </a:xfrm>
          <a:prstGeom prst="rect">
            <a:avLst/>
          </a:prstGeom>
          <a:noFill/>
        </p:spPr>
        <p:txBody>
          <a:bodyPr wrap="square">
            <a:spAutoFit/>
          </a:bodyPr>
          <a:lstStyle/>
          <a:p>
            <a:pPr marR="0" lvl="0" algn="just" defTabSz="914400" rtl="0" eaLnBrk="1" fontAlgn="auto" latinLnBrk="0" hangingPunct="1">
              <a:lnSpc>
                <a:spcPct val="100000"/>
              </a:lnSpc>
              <a:spcBef>
                <a:spcPts val="600"/>
              </a:spcBef>
              <a:spcAft>
                <a:spcPts val="600"/>
              </a:spcAft>
              <a:buClrTx/>
              <a:buSzTx/>
              <a:defRPr/>
            </a:pP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Thủ</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công</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nghiệp</a:t>
            </a:r>
            <a:r>
              <a:rPr lang="en-US" sz="2400" b="1" dirty="0">
                <a:solidFill>
                  <a:srgbClr val="000000"/>
                </a:solidFill>
                <a:effectLst/>
                <a:latin typeface="Times New Roman" panose="02020603050405020304" pitchFamily="18" charset="0"/>
                <a:ea typeface="Times New Roman" panose="02020603050405020304" pitchFamily="18" charset="0"/>
              </a:rPr>
              <a:t>:</a:t>
            </a:r>
            <a:endParaRPr lang="en-US" sz="2400" b="1" dirty="0">
              <a:solidFill>
                <a:srgbClr val="000000"/>
              </a:solidFill>
              <a:effectLst/>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00000"/>
              </a:lnSpc>
              <a:buClrTx/>
              <a:buSzTx/>
              <a:buFontTx/>
              <a:buChar char="-"/>
              <a:defRPr/>
            </a:pPr>
            <a:r>
              <a:rPr lang="en-US" sz="2400" dirty="0" err="1">
                <a:effectLst/>
                <a:latin typeface="Times New Roman" panose="02020603050405020304" pitchFamily="18" charset="0"/>
                <a:ea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rPr>
              <a:t>: </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M</a:t>
            </a:r>
            <a:r>
              <a:rPr kumimoji="0" lang="vi-VN"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ở rộng với nhiều ngành nghề.</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chế</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tạo</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vũ</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khí</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dệt</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vải</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đóng</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effectLst/>
                <a:uLnTx/>
                <a:uFillTx/>
                <a:latin typeface="Times New Roman" panose="02020603050405020304" pitchFamily="18" charset="0"/>
                <a:ea typeface="Times New Roman" panose="02020603050405020304" pitchFamily="18" charset="0"/>
                <a:cs typeface="+mn-cs"/>
              </a:rPr>
              <a:t>truyền</a:t>
            </a:r>
            <a:r>
              <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mn-cs"/>
            </a:endParaRPr>
          </a:p>
          <a:p>
            <a:pPr marR="0" lvl="0" algn="just" defTabSz="914400" rtl="0" eaLnBrk="1" fontAlgn="auto" latinLnBrk="0" hangingPunct="1">
              <a:lnSpc>
                <a:spcPct val="100000"/>
              </a:lnSpc>
              <a:buClrTx/>
              <a:buSzTx/>
              <a:buFontTx/>
              <a:buChar char="-"/>
              <a:defRPr/>
            </a:pPr>
            <a:r>
              <a:rPr lang="en-US" sz="2400" dirty="0" err="1">
                <a:latin typeface="Times New Roman" panose="02020603050405020304" pitchFamily="18" charset="0"/>
                <a:ea typeface="Calibri" panose="020F0502020204030204" pitchFamily="34" charset="0"/>
              </a:rPr>
              <a:t>Nhân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dân</a:t>
            </a:r>
            <a:r>
              <a:rPr lang="en-US" sz="2400" dirty="0">
                <a:latin typeface="Times New Roman" panose="02020603050405020304" pitchFamily="18" charset="0"/>
                <a:ea typeface="Calibri" panose="020F0502020204030204" pitchFamily="34" charset="0"/>
              </a:rPr>
              <a:t>: </a:t>
            </a:r>
            <a:r>
              <a:rPr lang="en-US" sz="2400" dirty="0">
                <a:effectLst/>
                <a:latin typeface="Times New Roman" panose="02020603050405020304" pitchFamily="18" charset="0"/>
                <a:ea typeface="Times New Roman" panose="02020603050405020304" pitchFamily="18" charset="0"/>
              </a:rPr>
              <a:t>R</a:t>
            </a:r>
            <a:r>
              <a:rPr lang="vi-VN" sz="2400" dirty="0">
                <a:effectLst/>
                <a:latin typeface="Times New Roman" panose="02020603050405020304" pitchFamily="18" charset="0"/>
                <a:ea typeface="Times New Roman" panose="02020603050405020304" pitchFamily="18" charset="0"/>
              </a:rPr>
              <a:t>ất phổ biến và phát triển.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rèn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sắt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giấy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bản</a:t>
            </a:r>
            <a:r>
              <a:rPr lang="en-US" sz="2400" dirty="0">
                <a:effectLst/>
                <a:latin typeface="Times New Roman" panose="02020603050405020304" pitchFamily="18" charset="0"/>
                <a:ea typeface="Times New Roman" panose="02020603050405020304" pitchFamily="18" charset="0"/>
              </a:rPr>
              <a:t> in…)</a:t>
            </a:r>
            <a:endParaRPr kumimoji="0" lang="en-US" sz="24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926986" y="158910"/>
            <a:ext cx="8229600" cy="52322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lnSpc>
                <a:spcPct val="115000"/>
              </a:lnSpc>
              <a:spcBef>
                <a:spcPts val="0"/>
              </a:spcBef>
              <a:buClr>
                <a:srgbClr val="FF0000"/>
              </a:buClr>
              <a:buSzPts val="3200"/>
            </a:pPr>
            <a:r>
              <a:rPr lang="vi-VN" sz="2800" b="1"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CÔNG CUỘC XÂY DỰNG ĐẤT NƯỚC THỜI TRẦN (1226-1400)</a:t>
            </a:r>
            <a:endParaRPr lang="vi-VN" sz="2800" dirty="0">
              <a:solidFill>
                <a:prstClr val="black"/>
              </a:solidFill>
              <a:latin typeface="Times New Roman" panose="02020603050405020304" pitchFamily="18" charset="0"/>
            </a:endParaRPr>
          </a:p>
        </p:txBody>
      </p:sp>
      <p:sp>
        <p:nvSpPr>
          <p:cNvPr id="5" name="TextBox 4"/>
          <p:cNvSpPr txBox="1"/>
          <p:nvPr/>
        </p:nvSpPr>
        <p:spPr>
          <a:xfrm>
            <a:off x="1926987" y="607908"/>
            <a:ext cx="3321743" cy="523220"/>
          </a:xfrm>
          <a:prstGeom prst="rect">
            <a:avLst/>
          </a:prstGeom>
          <a:noFill/>
        </p:spPr>
        <p:txBody>
          <a:bodyPr wrap="non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3</a:t>
            </a:r>
            <a:r>
              <a:rPr lang="en-US" sz="2800" b="1" dirty="0">
                <a:solidFill>
                  <a:srgbClr val="3333FF"/>
                </a:solidFill>
                <a:latin typeface="Times New Roman" panose="02020603050405020304" pitchFamily="18" charset="0"/>
                <a:cs typeface="Times New Roman" panose="02020603050405020304" pitchFamily="18" charset="0"/>
              </a:rPr>
              <a:t>. Tình hình kinh tế</a:t>
            </a:r>
            <a:r>
              <a:rPr lang="en-US" sz="2800" b="1" dirty="0">
                <a:solidFill>
                  <a:srgbClr val="3333FF"/>
                </a:solidFill>
                <a:latin typeface="Times New Roman" panose="02020603050405020304" pitchFamily="18" charset="0"/>
                <a:cs typeface="Times New Roman" panose="02020603050405020304" pitchFamily="18" charset="0"/>
              </a:rPr>
              <a:t> </a:t>
            </a:r>
            <a:endParaRPr lang="en-US" sz="2800" b="1" dirty="0">
              <a:solidFill>
                <a:srgbClr val="3333FF"/>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76881" y="1052907"/>
            <a:ext cx="2808718" cy="523220"/>
          </a:xfrm>
          <a:prstGeom prst="rect">
            <a:avLst/>
          </a:prstGeom>
          <a:noFill/>
        </p:spPr>
        <p:txBody>
          <a:bodyPr wrap="none" rtlCol="0">
            <a:spAutoFit/>
          </a:bodyPr>
          <a:lstStyle/>
          <a:p>
            <a:r>
              <a:rPr lang="en-US" sz="2800" b="1" dirty="0">
                <a:solidFill>
                  <a:srgbClr val="3333FF"/>
                </a:solidFill>
                <a:latin typeface="Times New Roman" panose="02020603050405020304" pitchFamily="18" charset="0"/>
                <a:cs typeface="Times New Roman" panose="02020603050405020304" pitchFamily="18" charset="0"/>
              </a:rPr>
              <a:t>* Thương nghiệp</a:t>
            </a:r>
            <a:endParaRPr lang="en-US" sz="2800" b="1" dirty="0">
              <a:solidFill>
                <a:srgbClr val="3333FF"/>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26142" y="1524098"/>
            <a:ext cx="11503742" cy="3886172"/>
            <a:chOff x="6614808" y="1354333"/>
            <a:chExt cx="6836384" cy="4491991"/>
          </a:xfrm>
        </p:grpSpPr>
        <p:pic>
          <p:nvPicPr>
            <p:cNvPr id="11" name="Picture 10"/>
            <p:cNvPicPr>
              <a:picLocks noChangeAspect="1"/>
            </p:cNvPicPr>
            <p:nvPr/>
          </p:nvPicPr>
          <p:blipFill rotWithShape="1">
            <a:blip r:embed="rId1"/>
            <a:srcRect l="54255" t="19750" r="17708" b="14751"/>
            <a:stretch>
              <a:fillRect/>
            </a:stretch>
          </p:blipFill>
          <p:spPr>
            <a:xfrm>
              <a:off x="6614808" y="1354334"/>
              <a:ext cx="3418192" cy="4491990"/>
            </a:xfrm>
            <a:prstGeom prst="rect">
              <a:avLst/>
            </a:prstGeom>
          </p:spPr>
        </p:pic>
        <p:pic>
          <p:nvPicPr>
            <p:cNvPr id="12" name="Picture 11"/>
            <p:cNvPicPr>
              <a:picLocks noChangeAspect="1"/>
            </p:cNvPicPr>
            <p:nvPr/>
          </p:nvPicPr>
          <p:blipFill rotWithShape="1">
            <a:blip r:embed="rId2"/>
            <a:srcRect l="19683" t="18166" r="52281" b="16333"/>
            <a:stretch>
              <a:fillRect/>
            </a:stretch>
          </p:blipFill>
          <p:spPr>
            <a:xfrm>
              <a:off x="10033000" y="1354333"/>
              <a:ext cx="3418192" cy="4491990"/>
            </a:xfrm>
            <a:prstGeom prst="rect">
              <a:avLst/>
            </a:prstGeom>
          </p:spPr>
        </p:pic>
      </p:grpSp>
      <p:sp>
        <p:nvSpPr>
          <p:cNvPr id="13" name="TextBox 12"/>
          <p:cNvSpPr txBox="1"/>
          <p:nvPr/>
        </p:nvSpPr>
        <p:spPr>
          <a:xfrm>
            <a:off x="226142" y="5498761"/>
            <a:ext cx="11336593" cy="1200329"/>
          </a:xfrm>
          <a:prstGeom prst="rect">
            <a:avLst/>
          </a:prstGeom>
          <a:noFill/>
          <a:ln>
            <a:solidFill>
              <a:srgbClr val="3333FF"/>
            </a:solidFill>
          </a:ln>
        </p:spPr>
        <p:txBody>
          <a:bodyPr wrap="square">
            <a:spAutoFit/>
          </a:bodyPr>
          <a:lstStyle/>
          <a:p>
            <a:pPr algn="just"/>
            <a:r>
              <a:rPr lang="vi-VN" sz="2400" dirty="0">
                <a:solidFill>
                  <a:prstClr val="black"/>
                </a:solidFill>
                <a:latin typeface="Times New Roman" panose="02020603050405020304" pitchFamily="18" charset="0"/>
                <a:cs typeface="Times New Roman" panose="02020603050405020304" pitchFamily="18" charset="0"/>
              </a:rPr>
              <a:t>Vào năm 1293, khi sứ nhà Nguyên là Lương Tăng và Trần Phu sang Đại Việt, họ đã chứng kiến một Đại Việt phồn vinh với những hình ảnh "lúa mỗi năm chín bốn lần" hay "chợ ở thôn xóm hai tháng họp một lần, trăm thứ hàng hoá tụ tập lại ở đấy".</a:t>
            </a:r>
            <a:endParaRPr lang="en-US" sz="24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6"/>
          <p:cNvSpPr txBox="1"/>
          <p:nvPr/>
        </p:nvSpPr>
        <p:spPr>
          <a:xfrm>
            <a:off x="1981200" y="274320"/>
            <a:ext cx="8229600" cy="1143000"/>
          </a:xfrm>
          <a:prstGeom prst="rect">
            <a:avLst/>
          </a:prstGeom>
          <a:noFill/>
          <a:ln>
            <a:noFill/>
          </a:ln>
        </p:spPr>
        <p:txBody>
          <a:bodyPr spcFirstLastPara="1" wrap="square" lIns="90000" tIns="46800" rIns="90000" bIns="46800" anchor="ctr" anchorCtr="0">
            <a:noAutofit/>
          </a:bodyPr>
          <a:lstStyle/>
          <a:p>
            <a:pPr algn="ctr"/>
            <a:endParaRPr sz="440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330" name="Google Shape;330;p16"/>
          <p:cNvPicPr preferRelativeResize="0"/>
          <p:nvPr/>
        </p:nvPicPr>
        <p:blipFill rotWithShape="1">
          <a:blip r:embed="rId1"/>
          <a:srcRect/>
          <a:stretch>
            <a:fillRect/>
          </a:stretch>
        </p:blipFill>
        <p:spPr>
          <a:xfrm>
            <a:off x="285762" y="673200"/>
            <a:ext cx="6164199" cy="3200400"/>
          </a:xfrm>
          <a:prstGeom prst="rect">
            <a:avLst/>
          </a:prstGeom>
          <a:noFill/>
          <a:ln>
            <a:noFill/>
          </a:ln>
        </p:spPr>
      </p:pic>
      <p:pic>
        <p:nvPicPr>
          <p:cNvPr id="331" name="Google Shape;331;p16"/>
          <p:cNvPicPr preferRelativeResize="0"/>
          <p:nvPr/>
        </p:nvPicPr>
        <p:blipFill rotWithShape="1">
          <a:blip r:embed="rId2"/>
          <a:srcRect/>
          <a:stretch>
            <a:fillRect/>
          </a:stretch>
        </p:blipFill>
        <p:spPr>
          <a:xfrm>
            <a:off x="6449961" y="3566352"/>
            <a:ext cx="5703759" cy="3121728"/>
          </a:xfrm>
          <a:prstGeom prst="rect">
            <a:avLst/>
          </a:prstGeom>
          <a:noFill/>
          <a:ln>
            <a:noFill/>
          </a:ln>
        </p:spPr>
      </p:pic>
      <p:sp>
        <p:nvSpPr>
          <p:cNvPr id="332" name="Google Shape;332;p16"/>
          <p:cNvSpPr/>
          <p:nvPr/>
        </p:nvSpPr>
        <p:spPr>
          <a:xfrm>
            <a:off x="8324958" y="369360"/>
            <a:ext cx="3581280" cy="1905120"/>
          </a:xfrm>
          <a:prstGeom prst="wedgeRoundRectCallout">
            <a:avLst>
              <a:gd name="adj1" fmla="val -104593"/>
              <a:gd name="adj2" fmla="val 37455"/>
              <a:gd name="adj3" fmla="val 16667"/>
            </a:avLst>
          </a:prstGeom>
          <a:solidFill>
            <a:srgbClr val="BBE0E3"/>
          </a:solidFill>
          <a:ln w="25550" cap="flat" cmpd="sng">
            <a:solidFill>
              <a:srgbClr val="89A4A7"/>
            </a:solidFill>
            <a:prstDash val="solid"/>
            <a:miter lim="8000"/>
            <a:headEnd type="none" w="sm" len="sm"/>
            <a:tailEnd type="none" w="sm" len="sm"/>
          </a:ln>
        </p:spPr>
        <p:txBody>
          <a:bodyPr spcFirstLastPara="1" wrap="square" lIns="90000" tIns="46800" rIns="90000" bIns="46800" anchor="ctr" anchorCtr="0">
            <a:noAutofit/>
          </a:bodyPr>
          <a:lstStyle/>
          <a:p>
            <a:pPr algn="ct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Chợ</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Bưởi</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một</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tháng</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sáu</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phiên</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Ngày</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tư</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ngày</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chín</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cho</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duyên</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đèo</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 </a:t>
            </a:r>
            <a:r>
              <a:rPr lang="en-US" sz="2000" b="1" dirty="0" err="1">
                <a:solidFill>
                  <a:srgbClr val="19194D"/>
                </a:solidFill>
                <a:latin typeface="Times New Roman" panose="02020603050405020304"/>
                <a:ea typeface="Times New Roman" panose="02020603050405020304"/>
                <a:cs typeface="Times New Roman" panose="02020603050405020304"/>
                <a:sym typeface="Times New Roman" panose="02020603050405020304"/>
              </a:rPr>
              <a:t>bồng</a:t>
            </a:r>
            <a:r>
              <a:rPr lang="en-US" sz="2000" b="1" dirty="0">
                <a:solidFill>
                  <a:srgbClr val="19194D"/>
                </a:solidFill>
                <a:latin typeface="Times New Roman" panose="02020603050405020304"/>
                <a:ea typeface="Times New Roman" panose="02020603050405020304"/>
                <a:cs typeface="Times New Roman" panose="02020603050405020304"/>
                <a:sym typeface="Times New Roman" panose="02020603050405020304"/>
              </a:rPr>
              <a:t>“</a:t>
            </a:r>
            <a:endParaRPr sz="2000" dirty="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a:p>
            <a:pPr algn="ctr"/>
            <a:endParaRPr sz="2000" dirty="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333" name="Google Shape;333;p16"/>
          <p:cNvSpPr/>
          <p:nvPr/>
        </p:nvSpPr>
        <p:spPr>
          <a:xfrm>
            <a:off x="2133480" y="169920"/>
            <a:ext cx="3962520" cy="398880"/>
          </a:xfrm>
          <a:custGeom>
            <a:avLst/>
            <a:gdLst/>
            <a:ahLst/>
            <a:cxnLst/>
            <a:rect l="l" t="t" r="r" b="b"/>
            <a:pathLst>
              <a:path w="21600" h="21600" extrusionOk="0">
                <a:moveTo>
                  <a:pt x="0" y="0"/>
                </a:moveTo>
                <a:lnTo>
                  <a:pt x="21600" y="0"/>
                </a:lnTo>
                <a:lnTo>
                  <a:pt x="21600" y="21600"/>
                </a:lnTo>
                <a:lnTo>
                  <a:pt x="0" y="21600"/>
                </a:lnTo>
                <a:lnTo>
                  <a:pt x="0" y="0"/>
                </a:lnTo>
                <a:close/>
              </a:path>
            </a:pathLst>
          </a:custGeom>
          <a:noFill/>
          <a:ln>
            <a:noFill/>
          </a:ln>
        </p:spPr>
        <p:txBody>
          <a:bodyPr spcFirstLastPara="1" wrap="square" lIns="90000" tIns="46800" rIns="90000" bIns="46800" anchor="t" anchorCtr="0">
            <a:noAutofit/>
          </a:bodyPr>
          <a:lstStyle/>
          <a:p>
            <a:r>
              <a:rPr lang="en-US" sz="2000"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Thương</a:t>
            </a:r>
            <a:r>
              <a:rPr lang="en-US" sz="2000" dirty="0">
                <a:solidFill>
                  <a:srgbClr val="0000FF"/>
                </a:solidFill>
                <a:latin typeface="Times New Roman" panose="02020603050405020304"/>
                <a:ea typeface="Times New Roman" panose="02020603050405020304"/>
                <a:cs typeface="Times New Roman" panose="02020603050405020304"/>
                <a:sym typeface="Times New Roman" panose="02020603050405020304"/>
              </a:rPr>
              <a:t> </a:t>
            </a:r>
            <a:r>
              <a:rPr lang="en-US" sz="2000" dirty="0" err="1">
                <a:solidFill>
                  <a:srgbClr val="0000FF"/>
                </a:solidFill>
                <a:latin typeface="Times New Roman" panose="02020603050405020304"/>
                <a:ea typeface="Times New Roman" panose="02020603050405020304"/>
                <a:cs typeface="Times New Roman" panose="02020603050405020304"/>
                <a:sym typeface="Times New Roman" panose="02020603050405020304"/>
              </a:rPr>
              <a:t>nghiệp</a:t>
            </a:r>
            <a:endParaRPr sz="2000" dirty="0">
              <a:solidFill>
                <a:srgbClr val="00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5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inhthanh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5304" y="0"/>
            <a:ext cx="589689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27" y="3429000"/>
            <a:ext cx="11641392"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1524000" y="1"/>
            <a:ext cx="4572000" cy="523875"/>
          </a:xfrm>
          <a:prstGeom prst="rect">
            <a:avLst/>
          </a:prstGeom>
          <a:solidFill>
            <a:schemeClr val="tx1"/>
          </a:solidFill>
          <a:ln w="9525">
            <a:noFill/>
            <a:miter lim="800000"/>
          </a:ln>
        </p:spPr>
        <p:txBody>
          <a:bodyPr>
            <a:spAutoFit/>
          </a:bodyPr>
          <a:lstStyle/>
          <a:p>
            <a:pPr algn="ctr">
              <a:spcBef>
                <a:spcPct val="50000"/>
              </a:spcBef>
              <a:defRPr/>
            </a:pPr>
            <a:r>
              <a:rPr lang="en-US" sz="2800" dirty="0" err="1">
                <a:solidFill>
                  <a:prstClr val="white"/>
                </a:solidFill>
                <a:latin typeface="Calibri" panose="020F0502020204030204"/>
              </a:rPr>
              <a:t>Thăng</a:t>
            </a:r>
            <a:r>
              <a:rPr lang="en-US" sz="2800" dirty="0">
                <a:solidFill>
                  <a:prstClr val="white"/>
                </a:solidFill>
                <a:latin typeface="Calibri" panose="020F0502020204030204"/>
              </a:rPr>
              <a:t> Long </a:t>
            </a:r>
            <a:r>
              <a:rPr lang="en-US" sz="2800" dirty="0" err="1">
                <a:solidFill>
                  <a:prstClr val="white"/>
                </a:solidFill>
                <a:latin typeface="Calibri" panose="020F0502020204030204"/>
              </a:rPr>
              <a:t>thời</a:t>
            </a:r>
            <a:r>
              <a:rPr lang="en-US" sz="2800" dirty="0">
                <a:solidFill>
                  <a:prstClr val="white"/>
                </a:solidFill>
                <a:latin typeface="Calibri" panose="020F0502020204030204"/>
              </a:rPr>
              <a:t> </a:t>
            </a:r>
            <a:r>
              <a:rPr lang="en-US" sz="2800" dirty="0" err="1">
                <a:solidFill>
                  <a:prstClr val="white"/>
                </a:solidFill>
                <a:latin typeface="Calibri" panose="020F0502020204030204"/>
              </a:rPr>
              <a:t>Lý</a:t>
            </a:r>
            <a:endParaRPr lang="en-US" sz="2800" dirty="0">
              <a:solidFill>
                <a:prstClr val="white"/>
              </a:solidFill>
              <a:latin typeface="Calibri" panose="020F0502020204030204"/>
            </a:endParaRPr>
          </a:p>
        </p:txBody>
      </p:sp>
      <p:sp>
        <p:nvSpPr>
          <p:cNvPr id="22535" name="Text Box 7"/>
          <p:cNvSpPr txBox="1">
            <a:spLocks noChangeArrowheads="1"/>
          </p:cNvSpPr>
          <p:nvPr/>
        </p:nvSpPr>
        <p:spPr bwMode="auto">
          <a:xfrm>
            <a:off x="1524000" y="6348413"/>
            <a:ext cx="9067800" cy="369332"/>
          </a:xfrm>
          <a:prstGeom prst="rect">
            <a:avLst/>
          </a:prstGeom>
          <a:solidFill>
            <a:schemeClr val="tx1"/>
          </a:solidFill>
          <a:ln w="9525">
            <a:noFill/>
            <a:miter lim="800000"/>
          </a:ln>
        </p:spPr>
        <p:txBody>
          <a:bodyPr>
            <a:spAutoFit/>
          </a:bodyPr>
          <a:lstStyle/>
          <a:p>
            <a:pPr algn="ctr">
              <a:spcBef>
                <a:spcPct val="50000"/>
              </a:spcBef>
              <a:defRPr/>
            </a:pPr>
            <a:r>
              <a:rPr lang="en-US" dirty="0" err="1">
                <a:solidFill>
                  <a:prstClr val="white"/>
                </a:solidFill>
                <a:latin typeface="Calibri" panose="020F0502020204030204"/>
              </a:rPr>
              <a:t>Hà</a:t>
            </a:r>
            <a:r>
              <a:rPr lang="en-US" dirty="0">
                <a:solidFill>
                  <a:prstClr val="white"/>
                </a:solidFill>
                <a:latin typeface="Calibri" panose="020F0502020204030204"/>
              </a:rPr>
              <a:t> </a:t>
            </a:r>
            <a:r>
              <a:rPr lang="en-US" dirty="0" err="1">
                <a:solidFill>
                  <a:prstClr val="white"/>
                </a:solidFill>
                <a:latin typeface="Calibri" panose="020F0502020204030204"/>
              </a:rPr>
              <a:t>Nội</a:t>
            </a:r>
            <a:r>
              <a:rPr lang="en-US" dirty="0">
                <a:solidFill>
                  <a:prstClr val="white"/>
                </a:solidFill>
                <a:latin typeface="Calibri" panose="020F0502020204030204"/>
              </a:rPr>
              <a:t> </a:t>
            </a:r>
            <a:r>
              <a:rPr lang="en-US" dirty="0" err="1">
                <a:solidFill>
                  <a:prstClr val="white"/>
                </a:solidFill>
                <a:latin typeface="Calibri" panose="020F0502020204030204"/>
              </a:rPr>
              <a:t>ngày</a:t>
            </a:r>
            <a:r>
              <a:rPr lang="en-US" dirty="0">
                <a:solidFill>
                  <a:prstClr val="white"/>
                </a:solidFill>
                <a:latin typeface="Calibri" panose="020F0502020204030204"/>
              </a:rPr>
              <a:t> nay</a:t>
            </a:r>
            <a:endParaRPr lang="en-US" dirty="0">
              <a:solidFill>
                <a:prstClr val="white"/>
              </a:solidFill>
              <a:latin typeface="Calibri" panose="020F0502020204030204"/>
            </a:endParaRPr>
          </a:p>
        </p:txBody>
      </p:sp>
      <p:pic>
        <p:nvPicPr>
          <p:cNvPr id="80902" name="Picture 6" descr="http://media2.thethaovanhoa.vn/2014/03/31/15/28/1958Cho-NhongNguyen-Tien-Chung-Cust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228600"/>
            <a:ext cx="5744497" cy="3048000"/>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6732639" y="97503"/>
            <a:ext cx="4419600" cy="523875"/>
          </a:xfrm>
          <a:prstGeom prst="rect">
            <a:avLst/>
          </a:prstGeom>
          <a:solidFill>
            <a:schemeClr val="tx1"/>
          </a:solidFill>
          <a:ln w="9525">
            <a:noFill/>
            <a:miter lim="800000"/>
          </a:ln>
        </p:spPr>
        <p:txBody>
          <a:bodyPr>
            <a:spAutoFit/>
          </a:bodyPr>
          <a:lstStyle/>
          <a:p>
            <a:pPr algn="ctr">
              <a:spcBef>
                <a:spcPct val="50000"/>
              </a:spcBef>
              <a:defRPr/>
            </a:pPr>
            <a:r>
              <a:rPr lang="en-US" sz="2800" dirty="0" err="1">
                <a:solidFill>
                  <a:prstClr val="white"/>
                </a:solidFill>
                <a:latin typeface="Calibri" panose="020F0502020204030204"/>
              </a:rPr>
              <a:t>Thăng</a:t>
            </a:r>
            <a:r>
              <a:rPr lang="en-US" sz="2800" dirty="0">
                <a:solidFill>
                  <a:prstClr val="white"/>
                </a:solidFill>
                <a:latin typeface="Calibri" panose="020F0502020204030204"/>
              </a:rPr>
              <a:t> Long </a:t>
            </a:r>
            <a:r>
              <a:rPr lang="en-US" sz="2800" dirty="0" err="1">
                <a:solidFill>
                  <a:prstClr val="white"/>
                </a:solidFill>
                <a:latin typeface="Calibri" panose="020F0502020204030204"/>
              </a:rPr>
              <a:t>thời</a:t>
            </a:r>
            <a:r>
              <a:rPr lang="en-US" sz="2800" dirty="0">
                <a:solidFill>
                  <a:prstClr val="white"/>
                </a:solidFill>
                <a:latin typeface="Calibri" panose="020F0502020204030204"/>
              </a:rPr>
              <a:t> </a:t>
            </a:r>
            <a:r>
              <a:rPr lang="en-US" sz="2800" dirty="0" err="1">
                <a:solidFill>
                  <a:prstClr val="white"/>
                </a:solidFill>
                <a:latin typeface="Calibri" panose="020F0502020204030204"/>
              </a:rPr>
              <a:t>Trần</a:t>
            </a:r>
            <a:endParaRPr lang="en-US" sz="2800" dirty="0">
              <a:solidFill>
                <a:prstClr val="white"/>
              </a:solidFill>
              <a:latin typeface="Calibri" panose="020F0502020204030204"/>
            </a:endParaRPr>
          </a:p>
        </p:txBody>
      </p:sp>
    </p:spTree>
  </p:cSld>
  <p:clrMapOvr>
    <a:masterClrMapping/>
  </p:clrMapOvr>
  <p:transition>
    <p:wipe di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dmin\Desktop\hn 36 pho phuoung.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4296" y="186657"/>
            <a:ext cx="11523407"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C:\Users\admin\Desktop\hàng ba1b đồ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76" y="3214687"/>
            <a:ext cx="5648324" cy="277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C:\Users\admin\Desktop\pho hàng mắ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4686"/>
            <a:ext cx="6201967" cy="278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845455" y="2713957"/>
            <a:ext cx="87868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200" b="1" dirty="0" err="1">
                <a:solidFill>
                  <a:prstClr val="black"/>
                </a:solidFill>
                <a:latin typeface="Times New Roman" panose="02020603050405020304" pitchFamily="18" charset="0"/>
                <a:cs typeface="Times New Roman" panose="02020603050405020304" pitchFamily="18" charset="0"/>
              </a:rPr>
              <a:t>Bản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hướng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dẫn</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khu</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vực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các</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phố</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hàng</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của</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Thăng</a:t>
            </a:r>
            <a:r>
              <a:rPr lang="en-US" altLang="en-US" sz="2200" b="1" dirty="0">
                <a:solidFill>
                  <a:prstClr val="black"/>
                </a:solidFill>
                <a:latin typeface="Times New Roman" panose="02020603050405020304" pitchFamily="18" charset="0"/>
                <a:cs typeface="Times New Roman" panose="02020603050405020304" pitchFamily="18" charset="0"/>
              </a:rPr>
              <a:t> Long 36 </a:t>
            </a:r>
            <a:r>
              <a:rPr lang="en-US" altLang="en-US" sz="2200" b="1" dirty="0" err="1">
                <a:solidFill>
                  <a:prstClr val="black"/>
                </a:solidFill>
                <a:latin typeface="Times New Roman" panose="02020603050405020304" pitchFamily="18" charset="0"/>
                <a:cs typeface="Times New Roman" panose="02020603050405020304" pitchFamily="18" charset="0"/>
              </a:rPr>
              <a:t>phố</a:t>
            </a:r>
            <a:r>
              <a:rPr lang="en-US" altLang="en-US" sz="2200" b="1" dirty="0">
                <a:solidFill>
                  <a:prstClr val="black"/>
                </a:solidFill>
                <a:latin typeface="Times New Roman" panose="02020603050405020304" pitchFamily="18" charset="0"/>
                <a:cs typeface="Times New Roman" panose="02020603050405020304" pitchFamily="18" charset="0"/>
              </a:rPr>
              <a:t> </a:t>
            </a:r>
            <a:r>
              <a:rPr lang="en-US" altLang="en-US" sz="2200" b="1" dirty="0" err="1">
                <a:solidFill>
                  <a:prstClr val="black"/>
                </a:solidFill>
                <a:latin typeface="Times New Roman" panose="02020603050405020304" pitchFamily="18" charset="0"/>
                <a:cs typeface="Times New Roman" panose="02020603050405020304" pitchFamily="18" charset="0"/>
              </a:rPr>
              <a:t>phường</a:t>
            </a:r>
            <a:endParaRPr lang="en-US" altLang="en-US" sz="2200" b="1"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809720" y="6140452"/>
            <a:ext cx="4286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dirty="0" err="1">
                <a:solidFill>
                  <a:prstClr val="black"/>
                </a:solidFill>
                <a:latin typeface="Times New Roman" panose="02020603050405020304" pitchFamily="18" charset="0"/>
                <a:cs typeface="Times New Roman" panose="02020603050405020304" pitchFamily="18" charset="0"/>
              </a:rPr>
              <a:t>Phố</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Hàng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Mắm</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381752" y="6140452"/>
            <a:ext cx="40005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dirty="0" err="1">
                <a:solidFill>
                  <a:prstClr val="black"/>
                </a:solidFill>
                <a:latin typeface="Times New Roman" panose="02020603050405020304" pitchFamily="18" charset="0"/>
                <a:cs typeface="Times New Roman" panose="02020603050405020304" pitchFamily="18" charset="0"/>
              </a:rPr>
              <a:t>Phố</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Hàng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Đồng</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1"/>
          <p:cNvSpPr>
            <a:spLocks noGrp="1" noChangeArrowheads="1"/>
          </p:cNvSpPr>
          <p:nvPr>
            <p:ph type="title" idx="4294967295"/>
          </p:nvPr>
        </p:nvSpPr>
        <p:spPr>
          <a:xfrm>
            <a:off x="-203280" y="5780854"/>
            <a:ext cx="5896158" cy="762000"/>
          </a:xfrm>
          <a:ln>
            <a:noFill/>
            <a:miter lim="800000"/>
          </a:ln>
        </p:spPr>
        <p:txBody>
          <a:bodyPr>
            <a:noAutofit/>
          </a:bodyPr>
          <a:lstStyle/>
          <a:p>
            <a: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pPr>
            <a:r>
              <a:rPr lang="vi-VN" altLang="en-US" sz="2400" b="1" dirty="0">
                <a:solidFill>
                  <a:srgbClr val="0000FF"/>
                </a:solidFill>
                <a:latin typeface="Times New Roman" panose="02020603050405020304" pitchFamily="18" charset="0"/>
                <a:cs typeface="Times New Roman" panose="02020603050405020304" pitchFamily="18" charset="0"/>
              </a:rPr>
              <a:t>Thuyền nước ngoài đến Đại Việt buôn bán</a:t>
            </a:r>
            <a:endParaRPr lang="vi-VN"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1945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1260" y="206991"/>
            <a:ext cx="5521618" cy="540385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33" descr="van don ngay x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878" y="313607"/>
            <a:ext cx="6254727" cy="5403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a:spLocks noChangeArrowheads="1"/>
          </p:cNvSpPr>
          <p:nvPr/>
        </p:nvSpPr>
        <p:spPr bwMode="auto">
          <a:xfrm>
            <a:off x="6096000" y="5818871"/>
            <a:ext cx="5438650" cy="52322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Cảng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Đồn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Quảng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Ninh</a:t>
            </a:r>
            <a:r>
              <a:rPr lang="en-US" altLang="en-US" sz="2800" b="1" dirty="0">
                <a:solidFill>
                  <a:srgbClr val="0000FF"/>
                </a:solidFill>
                <a:latin typeface="Times New Roman" panose="02020603050405020304" pitchFamily="18" charset="0"/>
                <a:cs typeface="Times New Roman" panose="02020603050405020304" pitchFamily="18" charset="0"/>
              </a:rPr>
              <a:t>)</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med">
    <p:comb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7" descr="https://www.vnu.edu.vn/upload/2014/12/17322/image/Thuongcang-Vandon.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987" y="0"/>
            <a:ext cx="5558913" cy="328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19"/>
          <p:cNvSpPr txBox="1">
            <a:spLocks noChangeArrowheads="1"/>
          </p:cNvSpPr>
          <p:nvPr/>
        </p:nvSpPr>
        <p:spPr bwMode="auto">
          <a:xfrm>
            <a:off x="1564930" y="7144"/>
            <a:ext cx="40386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algn="ctr">
              <a:spcBef>
                <a:spcPct val="50000"/>
              </a:spcBef>
            </a:pPr>
            <a:r>
              <a:rPr lang="en-US" altLang="en-US" sz="2400" dirty="0" err="1">
                <a:solidFill>
                  <a:prstClr val="white"/>
                </a:solidFill>
                <a:latin typeface="Times New Roman" panose="02020603050405020304" pitchFamily="18" charset="0"/>
                <a:cs typeface="Times New Roman" panose="02020603050405020304" pitchFamily="18" charset="0"/>
              </a:rPr>
              <a:t>Vân</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Đồn</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thời</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Lý</a:t>
            </a:r>
            <a:endParaRPr lang="en-US" altLang="en-US" sz="2400" dirty="0">
              <a:solidFill>
                <a:prstClr val="white"/>
              </a:solidFill>
              <a:latin typeface="Times New Roman" panose="02020603050405020304" pitchFamily="18" charset="0"/>
              <a:cs typeface="Times New Roman" panose="02020603050405020304" pitchFamily="18" charset="0"/>
            </a:endParaRPr>
          </a:p>
        </p:txBody>
      </p:sp>
      <p:pic>
        <p:nvPicPr>
          <p:cNvPr id="81925" name="Picture 9"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999" y="7143"/>
            <a:ext cx="6399943" cy="32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Phối cảnh một góc nhỏ của đặc khu kinh tế Vân Đồ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87" y="3284984"/>
            <a:ext cx="11818374" cy="35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6317637" y="7144"/>
            <a:ext cx="43434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algn="ctr">
              <a:spcBef>
                <a:spcPct val="50000"/>
              </a:spcBef>
            </a:pPr>
            <a:r>
              <a:rPr lang="en-US" altLang="en-US" sz="2400" dirty="0" err="1">
                <a:solidFill>
                  <a:prstClr val="white"/>
                </a:solidFill>
                <a:latin typeface="Times New Roman" panose="02020603050405020304" pitchFamily="18" charset="0"/>
                <a:cs typeface="Times New Roman" panose="02020603050405020304" pitchFamily="18" charset="0"/>
              </a:rPr>
              <a:t>Vân</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Đồn</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thời</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Trần</a:t>
            </a:r>
            <a:endParaRPr lang="en-US" altLang="en-US" sz="2400" dirty="0">
              <a:solidFill>
                <a:prstClr val="white"/>
              </a:solidFill>
              <a:latin typeface="Times New Roman" panose="02020603050405020304" pitchFamily="18" charset="0"/>
              <a:cs typeface="Times New Roman" panose="02020603050405020304" pitchFamily="18" charset="0"/>
            </a:endParaRPr>
          </a:p>
        </p:txBody>
      </p:sp>
      <p:sp>
        <p:nvSpPr>
          <p:cNvPr id="8" name="Text Box 19"/>
          <p:cNvSpPr txBox="1">
            <a:spLocks noChangeArrowheads="1"/>
          </p:cNvSpPr>
          <p:nvPr/>
        </p:nvSpPr>
        <p:spPr bwMode="auto">
          <a:xfrm>
            <a:off x="3932236" y="6396037"/>
            <a:ext cx="3489327"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VnTime" panose="020B7200000000000000" pitchFamily="34" charset="0"/>
              </a:defRPr>
            </a:lvl1pPr>
            <a:lvl2pPr marL="742950" indent="-285750">
              <a:defRPr sz="2800" b="1">
                <a:solidFill>
                  <a:schemeClr val="tx1"/>
                </a:solidFill>
                <a:latin typeface=".VnTime" panose="020B7200000000000000" pitchFamily="34" charset="0"/>
              </a:defRPr>
            </a:lvl2pPr>
            <a:lvl3pPr marL="1143000" indent="-228600">
              <a:defRPr sz="2800" b="1">
                <a:solidFill>
                  <a:schemeClr val="tx1"/>
                </a:solidFill>
                <a:latin typeface=".VnTime" panose="020B7200000000000000" pitchFamily="34" charset="0"/>
              </a:defRPr>
            </a:lvl3pPr>
            <a:lvl4pPr marL="1600200" indent="-228600">
              <a:defRPr sz="2800" b="1">
                <a:solidFill>
                  <a:schemeClr val="tx1"/>
                </a:solidFill>
                <a:latin typeface=".VnTime" panose="020B7200000000000000" pitchFamily="34" charset="0"/>
              </a:defRPr>
            </a:lvl4pPr>
            <a:lvl5pPr marL="2057400" indent="-228600">
              <a:defRPr sz="2800" b="1">
                <a:solidFill>
                  <a:schemeClr val="tx1"/>
                </a:solidFill>
                <a:latin typeface=".VnTime" panose="020B7200000000000000" pitchFamily="34" charset="0"/>
              </a:defRPr>
            </a:lvl5pPr>
            <a:lvl6pPr marL="2514600" indent="-228600" eaLnBrk="0" fontAlgn="base" hangingPunct="0">
              <a:spcBef>
                <a:spcPct val="0"/>
              </a:spcBef>
              <a:spcAft>
                <a:spcPct val="0"/>
              </a:spcAft>
              <a:defRPr sz="2800" b="1">
                <a:solidFill>
                  <a:schemeClr val="tx1"/>
                </a:solidFill>
                <a:latin typeface=".VnTime" panose="020B7200000000000000" pitchFamily="34" charset="0"/>
              </a:defRPr>
            </a:lvl6pPr>
            <a:lvl7pPr marL="2971800" indent="-228600" eaLnBrk="0" fontAlgn="base" hangingPunct="0">
              <a:spcBef>
                <a:spcPct val="0"/>
              </a:spcBef>
              <a:spcAft>
                <a:spcPct val="0"/>
              </a:spcAft>
              <a:defRPr sz="2800" b="1">
                <a:solidFill>
                  <a:schemeClr val="tx1"/>
                </a:solidFill>
                <a:latin typeface=".VnTime" panose="020B7200000000000000" pitchFamily="34" charset="0"/>
              </a:defRPr>
            </a:lvl7pPr>
            <a:lvl8pPr marL="3429000" indent="-228600" eaLnBrk="0" fontAlgn="base" hangingPunct="0">
              <a:spcBef>
                <a:spcPct val="0"/>
              </a:spcBef>
              <a:spcAft>
                <a:spcPct val="0"/>
              </a:spcAft>
              <a:defRPr sz="2800" b="1">
                <a:solidFill>
                  <a:schemeClr val="tx1"/>
                </a:solidFill>
                <a:latin typeface=".VnTime" panose="020B7200000000000000" pitchFamily="34" charset="0"/>
              </a:defRPr>
            </a:lvl8pPr>
            <a:lvl9pPr marL="3886200" indent="-228600" eaLnBrk="0" fontAlgn="base" hangingPunct="0">
              <a:spcBef>
                <a:spcPct val="0"/>
              </a:spcBef>
              <a:spcAft>
                <a:spcPct val="0"/>
              </a:spcAft>
              <a:defRPr sz="2800" b="1">
                <a:solidFill>
                  <a:schemeClr val="tx1"/>
                </a:solidFill>
                <a:latin typeface=".VnTime" panose="020B7200000000000000" pitchFamily="34" charset="0"/>
              </a:defRPr>
            </a:lvl9pPr>
          </a:lstStyle>
          <a:p>
            <a:pPr algn="ctr">
              <a:spcBef>
                <a:spcPct val="50000"/>
              </a:spcBef>
            </a:pPr>
            <a:r>
              <a:rPr lang="en-US" altLang="en-US" sz="2400" dirty="0" err="1">
                <a:solidFill>
                  <a:prstClr val="white"/>
                </a:solidFill>
                <a:latin typeface="Times New Roman" panose="02020603050405020304" pitchFamily="18" charset="0"/>
                <a:cs typeface="Times New Roman" panose="02020603050405020304" pitchFamily="18" charset="0"/>
              </a:rPr>
              <a:t>Vân</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Đồn</a:t>
            </a:r>
            <a:r>
              <a:rPr lang="en-US" altLang="en-US" sz="2400" dirty="0">
                <a:solidFill>
                  <a:prstClr val="white"/>
                </a:solidFill>
                <a:latin typeface="Times New Roman" panose="02020603050405020304" pitchFamily="18" charset="0"/>
                <a:cs typeface="Times New Roman" panose="02020603050405020304" pitchFamily="18" charset="0"/>
              </a:rPr>
              <a:t> </a:t>
            </a:r>
            <a:r>
              <a:rPr lang="en-US" altLang="en-US" sz="2400" dirty="0" err="1">
                <a:solidFill>
                  <a:prstClr val="white"/>
                </a:solidFill>
                <a:latin typeface="Times New Roman" panose="02020603050405020304" pitchFamily="18" charset="0"/>
                <a:cs typeface="Times New Roman" panose="02020603050405020304" pitchFamily="18" charset="0"/>
              </a:rPr>
              <a:t>ngày</a:t>
            </a:r>
            <a:r>
              <a:rPr lang="en-US" altLang="en-US" sz="2400" dirty="0">
                <a:solidFill>
                  <a:prstClr val="white"/>
                </a:solidFill>
                <a:latin typeface="Times New Roman" panose="02020603050405020304" pitchFamily="18" charset="0"/>
                <a:cs typeface="Times New Roman" panose="02020603050405020304" pitchFamily="18" charset="0"/>
              </a:rPr>
              <a:t> nay</a:t>
            </a:r>
            <a:endParaRPr lang="en-US" altLang="en-US" sz="24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p:check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rPr>
              <a:t>BÀI 16. </a:t>
            </a:r>
            <a:endParaRPr kumimoji="0" lang="vi-VN" sz="2800" b="1" i="0" u="none" strike="noStrike" kern="0" cap="none" spc="0" normalizeH="0" baseline="0" noProof="0" dirty="0">
              <a:ln>
                <a:noFill/>
              </a:ln>
              <a:solidFill>
                <a:srgbClr val="FF0000"/>
              </a:solidFill>
              <a:effectLst/>
              <a:uLnTx/>
              <a:uFillTx/>
              <a:latin typeface="Times New Roman" panose="02020603050405020304"/>
              <a:ea typeface="Times New Roman" panose="02020603050405020304"/>
              <a:cs typeface="Times New Roman" panose="02020603050405020304"/>
              <a:sym typeface="Times New Roman" panose="02020603050405020304"/>
            </a:endParaRPr>
          </a:p>
          <a:p>
            <a:pPr marL="0" marR="0" lvl="0" indent="0" algn="ctr" defTabSz="914400" rtl="0" eaLnBrk="1" fontAlgn="auto" latinLnBrk="0" hangingPunct="1">
              <a:lnSpc>
                <a:spcPct val="115000"/>
              </a:lnSpc>
              <a:spcBef>
                <a:spcPts val="0"/>
              </a:spcBef>
              <a:spcAft>
                <a:spcPts val="0"/>
              </a:spcAft>
              <a:buClr>
                <a:srgbClr val="FF0000"/>
              </a:buClr>
              <a:buSzPts val="3200"/>
              <a:buFont typeface="Times New Roman" panose="02020603050405020304"/>
              <a:buNone/>
              <a:defRPr/>
            </a:pPr>
            <a:r>
              <a:rPr kumimoji="0" lang="vi-VN" sz="30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kumimoji="0" lang="vi-VN" sz="30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a:sym typeface="Arial" panose="020B0604020202020204"/>
            </a:endParaRPr>
          </a:p>
        </p:txBody>
      </p:sp>
      <p:sp>
        <p:nvSpPr>
          <p:cNvPr id="7" name="Title 1"/>
          <p:cNvSpPr txBox="1"/>
          <p:nvPr/>
        </p:nvSpPr>
        <p:spPr>
          <a:xfrm>
            <a:off x="222753" y="1204532"/>
            <a:ext cx="3697186" cy="44772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3. Tình hình kinh tế</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p:txBody>
      </p:sp>
      <p:sp>
        <p:nvSpPr>
          <p:cNvPr id="5" name="TextBox 4"/>
          <p:cNvSpPr txBox="1"/>
          <p:nvPr/>
        </p:nvSpPr>
        <p:spPr>
          <a:xfrm>
            <a:off x="222753" y="1538429"/>
            <a:ext cx="11543071" cy="1569660"/>
          </a:xfrm>
          <a:prstGeom prst="rect">
            <a:avLst/>
          </a:prstGeom>
          <a:noFill/>
        </p:spPr>
        <p:txBody>
          <a:bodyPr wrap="square">
            <a:spAutoFit/>
          </a:bodyPr>
          <a:lstStyle/>
          <a:p>
            <a:pPr marL="0" marR="0" lvl="0" indent="0" algn="just" defTabSz="449580" rtl="0" eaLnBrk="1" fontAlgn="base" latinLnBrk="0" hangingPunct="1">
              <a:lnSpc>
                <a:spcPct val="100000"/>
              </a:lnSpc>
              <a:spcBef>
                <a:spcPct val="0"/>
              </a:spcBef>
              <a:spcAft>
                <a:spcPct val="0"/>
              </a:spcAft>
              <a:buClrTx/>
              <a:buSzPct val="100000"/>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Nông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nghiệp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a:p>
            <a:pPr marL="0" marR="0" lvl="0" indent="0" algn="just" defTabSz="449580" rtl="0" eaLnBrk="1" fontAlgn="base" latinLnBrk="0" hangingPunct="1">
              <a:lnSpc>
                <a:spcPct val="100000"/>
              </a:lnSpc>
              <a:spcBef>
                <a:spcPct val="0"/>
              </a:spcBef>
              <a:spcAft>
                <a:spcPct val="0"/>
              </a:spcAft>
              <a:buClrTx/>
              <a:buSzPct val="100000"/>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Đẩy mạnh khẩn hoang,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xã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mới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củng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đê</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điều</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a:p>
            <a:pPr marL="342900" marR="0" lvl="0" indent="-342900" algn="just" defTabSz="449580" rtl="0" eaLnBrk="1" fontAlgn="base" latinLnBrk="0" hangingPunct="1">
              <a:lnSpc>
                <a:spcPct val="100000"/>
              </a:lnSpc>
              <a:spcBef>
                <a:spcPct val="0"/>
              </a:spcBef>
              <a:spcAft>
                <a:spcPct val="0"/>
              </a:spcAft>
              <a:buClrTx/>
              <a:buSzPct val="100000"/>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Đặt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chức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quan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chuyên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lo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nghiệp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a:p>
            <a:pPr marL="0" marR="0" lvl="0" indent="0" algn="just" defTabSz="449580" rtl="0" eaLnBrk="1" fontAlgn="base" latinLnBrk="0" hangingPunct="1">
              <a:lnSpc>
                <a:spcPct val="100000"/>
              </a:lnSpc>
              <a:spcBef>
                <a:spcPct val="0"/>
              </a:spcBef>
              <a:spcAft>
                <a:spcPct val="0"/>
              </a:spcAft>
              <a:buClrTx/>
              <a:buSzPct val="100000"/>
              <a:buFontTx/>
              <a:buNone/>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=&gt;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nghiệp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phục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hồi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phát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panose="020B0503020204020204" charset="-122"/>
                <a:cs typeface="+mn-cs"/>
              </a:rPr>
              <a:t>triển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mn-cs"/>
            </a:endParaRPr>
          </a:p>
        </p:txBody>
      </p:sp>
      <p:sp>
        <p:nvSpPr>
          <p:cNvPr id="6" name="TextBox 5"/>
          <p:cNvSpPr txBox="1"/>
          <p:nvPr/>
        </p:nvSpPr>
        <p:spPr>
          <a:xfrm>
            <a:off x="209658" y="3048111"/>
            <a:ext cx="11684113" cy="1200329"/>
          </a:xfrm>
          <a:prstGeom prst="rect">
            <a:avLst/>
          </a:prstGeom>
          <a:noFill/>
        </p:spPr>
        <p:txBody>
          <a:bodyPr wrap="square">
            <a:spAutoFit/>
          </a:bodyPr>
          <a:lstStyle/>
          <a:p>
            <a:pPr marL="0" marR="0" lvl="0" indent="0" algn="just" defTabSz="914400" rtl="0" eaLnBrk="1" fontAlgn="auto" latinLnBrk="0" hangingPunct="1">
              <a:lnSpc>
                <a:spcPct val="100000"/>
              </a:lnSpc>
              <a:buClrTx/>
              <a:buSzTx/>
              <a:buFontTx/>
              <a:buNone/>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Thủ</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công</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nghiệp</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buClrTx/>
              <a:buSzTx/>
              <a:buFontTx/>
              <a:buChar char="-"/>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nước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M</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ở rộng với nhiều ngành nghề.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chế</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vũ</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dệt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truyền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buClrTx/>
              <a:buSzTx/>
              <a:buFontTx/>
              <a:buChar char="-"/>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ất phổ biến và phát triển.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đúc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rèn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sắt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giấy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khắc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in…)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9" name="TextBox 8"/>
          <p:cNvSpPr txBox="1"/>
          <p:nvPr/>
        </p:nvSpPr>
        <p:spPr>
          <a:xfrm>
            <a:off x="170282" y="4248440"/>
            <a:ext cx="11595542"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Thương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nghiệp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Chợ</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thị</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thương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tiêu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Long  61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phố</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phường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Ngoại thương: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uôn bán với nước ngoài qua cảng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Đồn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Ninh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Thanh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Hóa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barn(inVertical)">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330200" y="162560"/>
            <a:ext cx="4493260" cy="62992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3. LUYỆN TẬP</a:t>
            </a:r>
            <a:endParaRPr kumimoji="0" lang="en-US" alt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Rectangle 2"/>
          <p:cNvSpPr/>
          <p:nvPr/>
        </p:nvSpPr>
        <p:spPr>
          <a:xfrm>
            <a:off x="330200" y="792480"/>
            <a:ext cx="11530965" cy="916305"/>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NHIỆM VỤ </a:t>
            </a:r>
            <a:r>
              <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4</a:t>
            </a:r>
            <a:r>
              <a:rPr kumimoji="0" lang="vi-VN"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rPr>
              <a:t>: </a:t>
            </a:r>
            <a:endParaRPr kumimoji="0" lang="en-US" sz="2800" b="1" i="0" u="none" strike="noStrike" kern="0" cap="none" spc="0" normalizeH="0" baseline="0" noProof="0" dirty="0">
              <a:ln>
                <a:noFill/>
              </a:ln>
              <a:solidFill>
                <a:srgbClr val="00B050"/>
              </a:solidFill>
              <a:effectLst/>
              <a:uLnTx/>
              <a:uFillTx/>
              <a:latin typeface="Times New Roman" panose="02020603050405020304" pitchFamily="18" charset="0"/>
              <a:ea typeface="+mn-ea"/>
              <a:cs typeface="+mn-cs"/>
            </a:endParaRPr>
          </a:p>
          <a:p>
            <a:pPr marL="0" marR="0" lvl="0" indent="0" algn="just" defTabSz="914400" eaLnBrk="1" fontAlgn="auto" latinLnBrk="0" hangingPunct="1">
              <a:lnSpc>
                <a:spcPct val="100000"/>
              </a:lnSpc>
              <a:spcBef>
                <a:spcPts val="0"/>
              </a:spcBef>
              <a:spcAft>
                <a:spcPts val="0"/>
              </a:spcAft>
              <a:buClrTx/>
              <a:buSzTx/>
              <a:buFontTx/>
              <a:buNone/>
              <a:defRPr/>
            </a:pPr>
            <a:r>
              <a:rPr lang="en-US" sz="2400" kern="0" dirty="0">
                <a:latin typeface="Times New Roman" panose="02020603050405020304" pitchFamily="18" charset="0"/>
                <a:cs typeface="Times New Roman" panose="02020603050405020304" pitchFamily="18" charset="0"/>
              </a:rPr>
              <a:t> Hoàn thánh phiếu học tập </a:t>
            </a:r>
            <a:r>
              <a:rPr lang="en-US" sz="2400" kern="0" dirty="0" err="1">
                <a:latin typeface="Times New Roman" panose="02020603050405020304" pitchFamily="18" charset="0"/>
                <a:cs typeface="Times New Roman" panose="02020603050405020304" pitchFamily="18" charset="0"/>
              </a:rPr>
              <a:t>lĩnh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vực</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hoàn</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thành</a:t>
            </a:r>
            <a:r>
              <a:rPr lang="en-US" sz="2400" kern="0" dirty="0">
                <a:latin typeface="Times New Roman" panose="02020603050405020304" pitchFamily="18" charset="0"/>
                <a:cs typeface="Times New Roman" panose="02020603050405020304" pitchFamily="18" charset="0"/>
              </a:rPr>
              <a:t> </a:t>
            </a:r>
            <a:r>
              <a:rPr lang="en-US" sz="2400" kern="0" dirty="0" err="1">
                <a:latin typeface="Times New Roman" panose="02020603050405020304" pitchFamily="18" charset="0"/>
                <a:cs typeface="Times New Roman" panose="02020603050405020304" pitchFamily="18" charset="0"/>
              </a:rPr>
              <a:t>phiếu</a:t>
            </a:r>
            <a:r>
              <a:rPr lang="en-US" sz="2400" kern="0" dirty="0">
                <a:latin typeface="Times New Roman" panose="02020603050405020304" pitchFamily="18" charset="0"/>
                <a:cs typeface="Times New Roman" panose="02020603050405020304" pitchFamily="18" charset="0"/>
              </a:rPr>
              <a:t> học </a:t>
            </a:r>
            <a:r>
              <a:rPr lang="en-US" sz="2400" kern="0" dirty="0" err="1">
                <a:latin typeface="Times New Roman" panose="02020603050405020304" pitchFamily="18" charset="0"/>
                <a:cs typeface="Times New Roman" panose="02020603050405020304" pitchFamily="18" charset="0"/>
              </a:rPr>
              <a:t>tập</a:t>
            </a:r>
            <a:r>
              <a:rPr lang="en-US" sz="2400" kern="0" dirty="0">
                <a:latin typeface="Times New Roman" panose="02020603050405020304" pitchFamily="18" charset="0"/>
                <a:cs typeface="Times New Roman" panose="02020603050405020304" pitchFamily="18" charset="0"/>
              </a:rPr>
              <a:t> 1</a:t>
            </a:r>
            <a:endParaRPr kumimoji="0" lang="en-US" sz="24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6" name="Picture 12" descr="Digit 60"/>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9548525" y="1492605"/>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custDataLst>
              <p:tags r:id="rId2"/>
            </p:custDataLst>
          </p:nvPr>
        </p:nvGraphicFramePr>
        <p:xfrm>
          <a:off x="329565" y="2296160"/>
          <a:ext cx="10848975" cy="3845560"/>
        </p:xfrm>
        <a:graphic>
          <a:graphicData uri="http://schemas.openxmlformats.org/drawingml/2006/table">
            <a:tbl>
              <a:tblPr firstRow="1" firstCol="1" bandRow="1"/>
              <a:tblGrid>
                <a:gridCol w="3267075"/>
                <a:gridCol w="7581900"/>
              </a:tblGrid>
              <a:tr h="480695">
                <a:tc gridSpan="2">
                  <a:txBody>
                    <a:bodyPr/>
                    <a:lstStyle/>
                    <a:p>
                      <a:pPr algn="ctr">
                        <a:spcBef>
                          <a:spcPts val="600"/>
                        </a:spcBef>
                        <a:spcAft>
                          <a:spcPts val="600"/>
                        </a:spcAft>
                      </a:pPr>
                      <a:r>
                        <a:rPr lang="nl-NL" sz="2400" b="1" dirty="0">
                          <a:solidFill>
                            <a:srgbClr val="000000"/>
                          </a:solidFill>
                          <a:effectLst/>
                          <a:latin typeface="Times New Roman" panose="02020603050405020304" pitchFamily="18" charset="0"/>
                          <a:ea typeface="Calibri" panose="020F0502020204030204" pitchFamily="34" charset="0"/>
                        </a:rPr>
                        <a:t>PHIẾU HỌC TẬP SỐ 1</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480695">
                <a:tc>
                  <a:txBody>
                    <a:bodyPr/>
                    <a:lstStyle/>
                    <a:p>
                      <a:pPr algn="ctr">
                        <a:spcBef>
                          <a:spcPts val="600"/>
                        </a:spcBef>
                        <a:spcAft>
                          <a:spcPts val="600"/>
                        </a:spcAft>
                      </a:pPr>
                      <a:r>
                        <a:rPr lang="nl-NL" sz="2400" b="1" dirty="0">
                          <a:solidFill>
                            <a:srgbClr val="000000"/>
                          </a:solidFill>
                          <a:effectLst/>
                          <a:latin typeface="Times New Roman" panose="02020603050405020304" pitchFamily="18" charset="0"/>
                          <a:ea typeface="Calibri" panose="020F0502020204030204" pitchFamily="34" charset="0"/>
                        </a:rPr>
                        <a:t>Lĩnh vực</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nl-NL" sz="2400" b="1">
                          <a:solidFill>
                            <a:srgbClr val="000000"/>
                          </a:solidFill>
                          <a:effectLst/>
                          <a:latin typeface="Times New Roman" panose="02020603050405020304" pitchFamily="18" charset="0"/>
                          <a:ea typeface="Calibri" panose="020F0502020204030204" pitchFamily="34" charset="0"/>
                        </a:rPr>
                        <a:t>Thành tựu</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695">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Giáo dục: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695">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Sử học</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695">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Y học</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r>
                        <a:rPr lang="nl-NL" sz="2400">
                          <a:solidFill>
                            <a:srgbClr val="000000"/>
                          </a:solidFill>
                          <a:effectLst/>
                          <a:latin typeface="Times New Roman" panose="02020603050405020304" pitchFamily="18" charset="0"/>
                          <a:ea typeface="Calibri" panose="020F0502020204030204" pitchFamily="34" charset="0"/>
                        </a:rPr>
                        <a:t> </a:t>
                      </a:r>
                      <a:endParaRPr lang="en-US" sz="24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695">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Văn học</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695">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Kiến trúc, điêu khắc</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695">
                <a:tc>
                  <a:txBody>
                    <a:bodyPr/>
                    <a:lstStyle/>
                    <a:p>
                      <a:pPr algn="just">
                        <a:spcBef>
                          <a:spcPts val="600"/>
                        </a:spcBef>
                        <a:spcAft>
                          <a:spcPts val="600"/>
                        </a:spcAft>
                      </a:pPr>
                      <a:r>
                        <a:rPr lang="nl-NL" sz="1300">
                          <a:solidFill>
                            <a:srgbClr val="000000"/>
                          </a:solidFill>
                          <a:effectLst/>
                          <a:latin typeface="Times New Roman" panose="02020603050405020304" pitchFamily="18" charset="0"/>
                          <a:ea typeface="Calibri" panose="020F0502020204030204" pitchFamily="34" charset="0"/>
                        </a:rPr>
                        <a:t>Nghệ thuật</a:t>
                      </a:r>
                      <a:endParaRPr lang="en-US" sz="140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600"/>
                        </a:spcAft>
                      </a:pPr>
                      <a:r>
                        <a:rPr lang="nl-NL" sz="2400" dirty="0">
                          <a:solidFill>
                            <a:srgbClr val="000000"/>
                          </a:solidFill>
                          <a:effectLst/>
                          <a:latin typeface="Times New Roman" panose="02020603050405020304" pitchFamily="18" charset="0"/>
                          <a:ea typeface="Calibri" panose="020F0502020204030204" pitchFamily="34" charset="0"/>
                        </a:rPr>
                        <a:t> </a:t>
                      </a:r>
                      <a:endParaRPr lang="en-US" sz="2400"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r>
              <a:rPr lang="en-US" b="1">
                <a:solidFill>
                  <a:srgbClr val="FF0000"/>
                </a:solidFill>
                <a:latin typeface="Times New Roman" panose="02020603050405020304" pitchFamily="18" charset="0"/>
                <a:cs typeface="Times New Roman" panose="02020603050405020304" pitchFamily="18" charset="0"/>
              </a:rPr>
              <a:t>4.VẬN DỤNG</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0" y="1823720"/>
            <a:ext cx="11083290" cy="3696970"/>
          </a:xfrm>
          <a:prstGeom prst="rect">
            <a:avLst/>
          </a:prstGeom>
        </p:spPr>
        <p:txBody>
          <a:bodyPr wrap="square">
            <a:noAutofit/>
          </a:bodyPr>
          <a:p>
            <a:pPr marL="0" indent="0" algn="just"/>
            <a:r>
              <a:rPr sz="4000" b="0" i="0">
                <a:solidFill>
                  <a:srgbClr val="000000"/>
                </a:solidFill>
                <a:latin typeface="Times New Roman" panose="02020603050405020304" pitchFamily="18" charset="0"/>
                <a:ea typeface="Open Sans"/>
                <a:cs typeface="Times New Roman" panose="02020603050405020304" pitchFamily="18" charset="0"/>
              </a:rPr>
              <a:t>Tìm hiểu </a:t>
            </a:r>
            <a:r>
              <a:rPr lang="en-US" sz="4000" b="0" i="0">
                <a:solidFill>
                  <a:srgbClr val="000000"/>
                </a:solidFill>
                <a:latin typeface="Times New Roman" panose="02020603050405020304" pitchFamily="18" charset="0"/>
                <a:ea typeface="Open Sans"/>
                <a:cs typeface="Times New Roman" panose="02020603050405020304" pitchFamily="18" charset="0"/>
              </a:rPr>
              <a:t>sách lịch sử ở ngôi nhà trí </a:t>
            </a:r>
            <a:r>
              <a:rPr sz="4000" b="0" i="0">
                <a:solidFill>
                  <a:srgbClr val="000000"/>
                </a:solidFill>
                <a:latin typeface="Times New Roman" panose="02020603050405020304" pitchFamily="18" charset="0"/>
                <a:ea typeface="Open Sans"/>
                <a:cs typeface="Times New Roman" panose="02020603050405020304" pitchFamily="18" charset="0"/>
              </a:rPr>
              <a:t> hoặc qua sách báo, internet, hãy viết một đoạn văn ngắn khoảng 100 từ giới thiệu một di tích lịch sử liên quan đến công cuộc xây dựng đất nước và bảo vệ độc lập thời nhà Trần.</a:t>
            </a:r>
            <a:r>
              <a:rPr lang="en-US" sz="4000" b="0" i="0">
                <a:solidFill>
                  <a:srgbClr val="000000"/>
                </a:solidFill>
                <a:latin typeface="Times New Roman" panose="02020603050405020304" pitchFamily="18" charset="0"/>
                <a:ea typeface="Open Sans"/>
                <a:cs typeface="Times New Roman" panose="02020603050405020304" pitchFamily="18" charset="0"/>
              </a:rPr>
              <a:t> hoặc viết cảm nhận về 1 nhân vật lịch sử mà em yêu thích nhất</a:t>
            </a:r>
            <a:endParaRPr lang="en-US" sz="4000" b="0" i="0">
              <a:solidFill>
                <a:srgbClr val="000000"/>
              </a:solidFill>
              <a:latin typeface="Times New Roman" panose="02020603050405020304" pitchFamily="18" charset="0"/>
              <a:ea typeface="Open Sans"/>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algn="ctr">
              <a:lnSpc>
                <a:spcPct val="115000"/>
              </a:lnSpc>
              <a:buClr>
                <a:srgbClr val="FF0000"/>
              </a:buClr>
              <a:buSzPts val="3200"/>
              <a:buFont typeface="Times New Roman" panose="02020603050405020304"/>
              <a:buNone/>
            </a:pPr>
            <a:r>
              <a:rPr lang="vi-VN" sz="2800" b="1" kern="0"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a:t>
            </a:r>
            <a:endParaRPr lang="vi-VN" sz="2800" b="1" kern="0"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algn="ctr">
              <a:lnSpc>
                <a:spcPct val="115000"/>
              </a:lnSpc>
              <a:buClr>
                <a:srgbClr val="FF0000"/>
              </a:buClr>
              <a:buSzPts val="3200"/>
              <a:buFont typeface="Times New Roman" panose="02020603050405020304"/>
              <a:buNone/>
            </a:pPr>
            <a:r>
              <a:rPr lang="vi-VN" sz="3000" b="1" kern="0" dirty="0">
                <a:solidFill>
                  <a:srgbClr val="FF0000"/>
                </a:solidFill>
                <a:effectLst>
                  <a:outerShdw blurRad="38100" dist="38100" dir="2700000" algn="tl">
                    <a:srgbClr val="000000">
                      <a:alpha val="43137"/>
                    </a:srgbClr>
                  </a:outerShdw>
                </a:effectLst>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lang="vi-VN" sz="3000" kern="0" dirty="0">
              <a:solidFill>
                <a:srgbClr val="000000"/>
              </a:solidFill>
              <a:effectLst>
                <a:outerShdw blurRad="38100" dist="38100" dir="2700000" algn="tl">
                  <a:srgbClr val="000000">
                    <a:alpha val="43137"/>
                  </a:srgbClr>
                </a:outerShdw>
              </a:effectLst>
              <a:cs typeface="Arial" panose="020B0604020202020204"/>
              <a:sym typeface="Arial" panose="020B0604020202020204"/>
            </a:endParaRPr>
          </a:p>
        </p:txBody>
      </p:sp>
      <p:sp>
        <p:nvSpPr>
          <p:cNvPr id="35" name="TextBox 34"/>
          <p:cNvSpPr txBox="1"/>
          <p:nvPr/>
        </p:nvSpPr>
        <p:spPr>
          <a:xfrm>
            <a:off x="121023" y="1204532"/>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Sự thành lập nhà Trần</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cover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a-smart-tivi-gia-re1 - Mua Sắm Điện Máy Giá Rẻ Tại Thế Giới Điện Máy  Onli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52400"/>
            <a:ext cx="118110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9convert.com - Bài 12 Nhà Trần thành lập.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381001" y="533400"/>
            <a:ext cx="11429999" cy="5562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1"/>
          <p:cNvSpPr txBox="1">
            <a:spLocks noChangeArrowheads="1"/>
          </p:cNvSpPr>
          <p:nvPr/>
        </p:nvSpPr>
        <p:spPr bwMode="auto">
          <a:xfrm>
            <a:off x="152400" y="152400"/>
            <a:ext cx="120713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lnSpc>
                <a:spcPct val="150000"/>
              </a:lnSpc>
              <a:spcBef>
                <a:spcPct val="0"/>
              </a:spcBef>
              <a:spcAft>
                <a:spcPct val="0"/>
              </a:spcAft>
              <a:buFontTx/>
              <a:buNone/>
            </a:pPr>
            <a:r>
              <a:rPr lang="en-US" altLang="vi-VN" sz="3600" smtClean="0">
                <a:solidFill>
                  <a:srgbClr val="000000"/>
                </a:solidFill>
                <a:latin typeface="Times New Roman" panose="02020603050405020304" pitchFamily="18" charset="0"/>
                <a:cs typeface="Times New Roman" panose="02020603050405020304" pitchFamily="18" charset="0"/>
              </a:rPr>
              <a:t>- Từ cuối Thế kỉ XII, ……1………….   Chính quyền 2………………….…         ,  quan lại ……3………….Đời sống nhân dân……4… Các thế lực phong kiến địa phương</a:t>
            </a:r>
            <a:endParaRPr lang="en-US" altLang="vi-VN" sz="3600" smtClean="0">
              <a:solidFill>
                <a:srgbClr val="000000"/>
              </a:solidFill>
              <a:latin typeface="Times New Roman" panose="02020603050405020304" pitchFamily="18" charset="0"/>
              <a:cs typeface="Times New Roman" panose="02020603050405020304" pitchFamily="18" charset="0"/>
            </a:endParaRPr>
          </a:p>
          <a:p>
            <a:pPr defTabSz="914400" eaLnBrk="0" fontAlgn="base" hangingPunct="0">
              <a:lnSpc>
                <a:spcPct val="150000"/>
              </a:lnSpc>
              <a:spcBef>
                <a:spcPct val="0"/>
              </a:spcBef>
              <a:spcAft>
                <a:spcPct val="0"/>
              </a:spcAft>
              <a:buFontTx/>
              <a:buNone/>
            </a:pPr>
            <a:r>
              <a:rPr lang="en-US" altLang="vi-VN" sz="3600" smtClean="0">
                <a:solidFill>
                  <a:srgbClr val="000000"/>
                </a:solidFill>
                <a:latin typeface="Times New Roman" panose="02020603050405020304" pitchFamily="18" charset="0"/>
                <a:cs typeface="Times New Roman" panose="02020603050405020304" pitchFamily="18" charset="0"/>
              </a:rPr>
              <a:t>……5….……..                 .Nhà Lý phải dựa vào thế lực …6  …   ..để …..7…….Họ Trần đã buộc …..8….    ….        nhường ngôi cho chồng là…9…... …Đầu năm …….10…Trần Cảnh lên ngôi vua -- - &gt;Nhà …11…..thành lập</a:t>
            </a:r>
            <a:endParaRPr lang="en-US" altLang="vi-VN" sz="3600" smtClean="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4298950" y="346075"/>
            <a:ext cx="31623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3600" smtClean="0">
                <a:solidFill>
                  <a:srgbClr val="FF0000"/>
                </a:solidFill>
                <a:latin typeface="Times New Roman" panose="02020603050405020304" pitchFamily="18" charset="0"/>
                <a:cs typeface="Times New Roman" panose="02020603050405020304" pitchFamily="18" charset="0"/>
              </a:rPr>
              <a:t>nhà Lý suy yếu</a:t>
            </a:r>
            <a:r>
              <a:rPr lang="en-US" altLang="vi-VN" sz="2800" smtClean="0">
                <a:solidFill>
                  <a:srgbClr val="000000"/>
                </a:solidFill>
                <a:latin typeface="Times New Roman" panose="02020603050405020304" pitchFamily="18" charset="0"/>
                <a:cs typeface="Times New Roman" panose="02020603050405020304" pitchFamily="18" charset="0"/>
              </a:rPr>
              <a:t>.</a:t>
            </a:r>
            <a:endParaRPr lang="vi-VN" altLang="vi-VN" sz="2800" smtClean="0">
              <a:solidFill>
                <a:srgbClr val="000000"/>
              </a:solidFill>
            </a:endParaRPr>
          </a:p>
        </p:txBody>
      </p:sp>
      <p:sp>
        <p:nvSpPr>
          <p:cNvPr id="4" name="Rectangle 3"/>
          <p:cNvSpPr>
            <a:spLocks noChangeArrowheads="1"/>
          </p:cNvSpPr>
          <p:nvPr/>
        </p:nvSpPr>
        <p:spPr bwMode="auto">
          <a:xfrm>
            <a:off x="158750" y="1241425"/>
            <a:ext cx="5037138" cy="5222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2800" smtClean="0">
                <a:solidFill>
                  <a:srgbClr val="FF0000"/>
                </a:solidFill>
                <a:latin typeface="Times New Roman" panose="02020603050405020304" pitchFamily="18" charset="0"/>
                <a:cs typeface="Times New Roman" panose="02020603050405020304" pitchFamily="18" charset="0"/>
              </a:rPr>
              <a:t>không chăm lo đời sống nhân dân</a:t>
            </a:r>
            <a:endParaRPr lang="vi-VN" altLang="vi-VN" sz="2800" smtClean="0">
              <a:solidFill>
                <a:srgbClr val="000000"/>
              </a:solidFill>
            </a:endParaRPr>
          </a:p>
        </p:txBody>
      </p:sp>
      <p:sp>
        <p:nvSpPr>
          <p:cNvPr id="5" name="Rectangle 4"/>
          <p:cNvSpPr>
            <a:spLocks noChangeArrowheads="1"/>
          </p:cNvSpPr>
          <p:nvPr/>
        </p:nvSpPr>
        <p:spPr bwMode="auto">
          <a:xfrm>
            <a:off x="7239000" y="1274763"/>
            <a:ext cx="271462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mtClean="0">
                <a:solidFill>
                  <a:srgbClr val="FF0000"/>
                </a:solidFill>
                <a:latin typeface="Times New Roman" panose="02020603050405020304" pitchFamily="18" charset="0"/>
                <a:cs typeface="Times New Roman" panose="02020603050405020304" pitchFamily="18" charset="0"/>
              </a:rPr>
              <a:t>ăn chơi sa đọa</a:t>
            </a:r>
            <a:r>
              <a:rPr lang="en-US" altLang="vi-VN" sz="2800" smtClean="0">
                <a:solidFill>
                  <a:srgbClr val="000000"/>
                </a:solidFill>
                <a:latin typeface="Times New Roman" panose="02020603050405020304" pitchFamily="18" charset="0"/>
                <a:cs typeface="Times New Roman" panose="02020603050405020304" pitchFamily="18" charset="0"/>
              </a:rPr>
              <a:t>. </a:t>
            </a:r>
            <a:endParaRPr lang="vi-VN" altLang="vi-VN" sz="2800" smtClean="0">
              <a:solidFill>
                <a:srgbClr val="000000"/>
              </a:solidFill>
            </a:endParaRPr>
          </a:p>
        </p:txBody>
      </p:sp>
      <p:sp>
        <p:nvSpPr>
          <p:cNvPr id="6" name="Rectangle 5"/>
          <p:cNvSpPr>
            <a:spLocks noChangeArrowheads="1"/>
          </p:cNvSpPr>
          <p:nvPr/>
        </p:nvSpPr>
        <p:spPr bwMode="auto">
          <a:xfrm>
            <a:off x="1974850" y="2016125"/>
            <a:ext cx="1582738"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3600" smtClean="0">
                <a:solidFill>
                  <a:srgbClr val="FF0000"/>
                </a:solidFill>
                <a:latin typeface="Times New Roman" panose="02020603050405020304" pitchFamily="18" charset="0"/>
                <a:cs typeface="Times New Roman" panose="02020603050405020304" pitchFamily="18" charset="0"/>
              </a:rPr>
              <a:t>đói khổ</a:t>
            </a:r>
            <a:endParaRPr lang="vi-VN" altLang="vi-VN" sz="3600" smtClean="0">
              <a:solidFill>
                <a:srgbClr val="000000"/>
              </a:solidFill>
            </a:endParaRPr>
          </a:p>
        </p:txBody>
      </p:sp>
      <p:sp>
        <p:nvSpPr>
          <p:cNvPr id="7" name="Rectangle 6"/>
          <p:cNvSpPr>
            <a:spLocks noChangeArrowheads="1"/>
          </p:cNvSpPr>
          <p:nvPr/>
        </p:nvSpPr>
        <p:spPr bwMode="auto">
          <a:xfrm>
            <a:off x="152400" y="2787650"/>
            <a:ext cx="48133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mtClean="0">
                <a:solidFill>
                  <a:srgbClr val="FF0000"/>
                </a:solidFill>
                <a:latin typeface="Times New Roman" panose="02020603050405020304" pitchFamily="18" charset="0"/>
                <a:cs typeface="Times New Roman" panose="02020603050405020304" pitchFamily="18" charset="0"/>
              </a:rPr>
              <a:t>nổi dậy chống lại triều đình </a:t>
            </a:r>
            <a:endParaRPr lang="vi-VN" altLang="vi-VN" smtClean="0">
              <a:solidFill>
                <a:srgbClr val="000000"/>
              </a:solidFill>
            </a:endParaRPr>
          </a:p>
        </p:txBody>
      </p:sp>
      <p:sp>
        <p:nvSpPr>
          <p:cNvPr id="8" name="Rectangle 7"/>
          <p:cNvSpPr>
            <a:spLocks noChangeArrowheads="1"/>
          </p:cNvSpPr>
          <p:nvPr/>
        </p:nvSpPr>
        <p:spPr bwMode="auto">
          <a:xfrm>
            <a:off x="10363200" y="2909888"/>
            <a:ext cx="1724025"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3600" smtClean="0">
                <a:solidFill>
                  <a:srgbClr val="FF0000"/>
                </a:solidFill>
                <a:latin typeface="Times New Roman" panose="02020603050405020304" pitchFamily="18" charset="0"/>
                <a:cs typeface="Times New Roman" panose="02020603050405020304" pitchFamily="18" charset="0"/>
              </a:rPr>
              <a:t>họ Trần </a:t>
            </a:r>
            <a:endParaRPr lang="vi-VN" altLang="vi-VN" sz="3600" smtClean="0">
              <a:solidFill>
                <a:srgbClr val="000000"/>
              </a:solidFill>
            </a:endParaRPr>
          </a:p>
        </p:txBody>
      </p:sp>
      <p:sp>
        <p:nvSpPr>
          <p:cNvPr id="9" name="Rectangle 8"/>
          <p:cNvSpPr>
            <a:spLocks noChangeArrowheads="1"/>
          </p:cNvSpPr>
          <p:nvPr/>
        </p:nvSpPr>
        <p:spPr bwMode="auto">
          <a:xfrm>
            <a:off x="965200" y="3541713"/>
            <a:ext cx="1906588"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3600" smtClean="0">
                <a:solidFill>
                  <a:srgbClr val="FF0000"/>
                </a:solidFill>
                <a:latin typeface="Times New Roman" panose="02020603050405020304" pitchFamily="18" charset="0"/>
                <a:cs typeface="Times New Roman" panose="02020603050405020304" pitchFamily="18" charset="0"/>
              </a:rPr>
              <a:t>dẹp loạn</a:t>
            </a:r>
            <a:r>
              <a:rPr lang="en-US" altLang="vi-VN" sz="2800" smtClean="0">
                <a:solidFill>
                  <a:srgbClr val="000000"/>
                </a:solidFill>
                <a:latin typeface="Times New Roman" panose="02020603050405020304" pitchFamily="18" charset="0"/>
                <a:cs typeface="Times New Roman" panose="02020603050405020304" pitchFamily="18" charset="0"/>
              </a:rPr>
              <a:t>. </a:t>
            </a:r>
            <a:endParaRPr lang="vi-VN" altLang="vi-VN" sz="2800" smtClean="0">
              <a:solidFill>
                <a:srgbClr val="000000"/>
              </a:solidFill>
            </a:endParaRPr>
          </a:p>
        </p:txBody>
      </p:sp>
      <p:sp>
        <p:nvSpPr>
          <p:cNvPr id="10" name="Rectangle 9"/>
          <p:cNvSpPr>
            <a:spLocks noChangeArrowheads="1"/>
          </p:cNvSpPr>
          <p:nvPr/>
        </p:nvSpPr>
        <p:spPr bwMode="auto">
          <a:xfrm>
            <a:off x="6096000" y="3522663"/>
            <a:ext cx="3378200"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3600" smtClean="0">
                <a:solidFill>
                  <a:srgbClr val="FF0000"/>
                </a:solidFill>
                <a:latin typeface="Times New Roman" panose="02020603050405020304" pitchFamily="18" charset="0"/>
                <a:cs typeface="Times New Roman" panose="02020603050405020304" pitchFamily="18" charset="0"/>
              </a:rPr>
              <a:t>Lý Chiêu Hoàng</a:t>
            </a:r>
            <a:r>
              <a:rPr lang="en-US" altLang="vi-VN" sz="3600" smtClean="0">
                <a:solidFill>
                  <a:srgbClr val="000000"/>
                </a:solidFill>
                <a:latin typeface="Times New Roman" panose="02020603050405020304" pitchFamily="18" charset="0"/>
                <a:cs typeface="Times New Roman" panose="02020603050405020304" pitchFamily="18" charset="0"/>
              </a:rPr>
              <a:t> </a:t>
            </a:r>
            <a:endParaRPr lang="vi-VN" altLang="vi-VN" sz="3600" smtClean="0">
              <a:solidFill>
                <a:srgbClr val="000000"/>
              </a:solidFill>
            </a:endParaRPr>
          </a:p>
        </p:txBody>
      </p:sp>
      <p:sp>
        <p:nvSpPr>
          <p:cNvPr id="12" name="Rectangle 11"/>
          <p:cNvSpPr>
            <a:spLocks noChangeArrowheads="1"/>
          </p:cNvSpPr>
          <p:nvPr/>
        </p:nvSpPr>
        <p:spPr bwMode="auto">
          <a:xfrm>
            <a:off x="2847975" y="4600575"/>
            <a:ext cx="1697038"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2800" smtClean="0">
                <a:solidFill>
                  <a:srgbClr val="FF0000"/>
                </a:solidFill>
                <a:latin typeface="Times New Roman" panose="02020603050405020304" pitchFamily="18" charset="0"/>
                <a:cs typeface="Times New Roman" panose="02020603050405020304" pitchFamily="18" charset="0"/>
              </a:rPr>
              <a:t>Trần Cảnh</a:t>
            </a:r>
            <a:endParaRPr lang="vi-VN" altLang="vi-VN" sz="2800" smtClean="0">
              <a:solidFill>
                <a:srgbClr val="000000"/>
              </a:solidFill>
            </a:endParaRPr>
          </a:p>
        </p:txBody>
      </p:sp>
      <p:sp>
        <p:nvSpPr>
          <p:cNvPr id="13" name="Rectangle 12"/>
          <p:cNvSpPr>
            <a:spLocks noChangeArrowheads="1"/>
          </p:cNvSpPr>
          <p:nvPr/>
        </p:nvSpPr>
        <p:spPr bwMode="auto">
          <a:xfrm>
            <a:off x="6750050" y="4389438"/>
            <a:ext cx="1174750"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3600" smtClean="0">
                <a:solidFill>
                  <a:srgbClr val="FF0000"/>
                </a:solidFill>
                <a:latin typeface="Times New Roman" panose="02020603050405020304" pitchFamily="18" charset="0"/>
                <a:cs typeface="Times New Roman" panose="02020603050405020304" pitchFamily="18" charset="0"/>
              </a:rPr>
              <a:t>1226</a:t>
            </a:r>
            <a:endParaRPr lang="vi-VN" altLang="vi-VN" sz="3600" smtClean="0">
              <a:solidFill>
                <a:srgbClr val="000000"/>
              </a:solidFill>
            </a:endParaRPr>
          </a:p>
        </p:txBody>
      </p:sp>
      <p:sp>
        <p:nvSpPr>
          <p:cNvPr id="14" name="Rectangle 13"/>
          <p:cNvSpPr>
            <a:spLocks noChangeArrowheads="1"/>
          </p:cNvSpPr>
          <p:nvPr/>
        </p:nvSpPr>
        <p:spPr bwMode="auto">
          <a:xfrm>
            <a:off x="2990850" y="5294313"/>
            <a:ext cx="1133475"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eaLnBrk="0" fontAlgn="base" hangingPunct="0">
              <a:spcBef>
                <a:spcPct val="0"/>
              </a:spcBef>
              <a:spcAft>
                <a:spcPct val="0"/>
              </a:spcAft>
              <a:buFontTx/>
              <a:buNone/>
            </a:pPr>
            <a:r>
              <a:rPr lang="en-US" altLang="vi-VN" sz="4000" smtClean="0">
                <a:solidFill>
                  <a:srgbClr val="FF0000"/>
                </a:solidFill>
                <a:latin typeface="Times New Roman" panose="02020603050405020304" pitchFamily="18" charset="0"/>
                <a:cs typeface="Times New Roman" panose="02020603050405020304" pitchFamily="18" charset="0"/>
              </a:rPr>
              <a:t>Trần</a:t>
            </a:r>
            <a:endParaRPr lang="vi-VN" altLang="vi-VN" sz="4000" smtClean="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circle(in)">
                                      <p:cBhvr>
                                        <p:cTn id="60" dur="2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2" grpId="0" bldLvl="0" animBg="1"/>
      <p:bldP spid="13" grpId="0" bldLvl="0" animBg="1"/>
      <p:bldP spid="1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2;p1"/>
          <p:cNvSpPr txBox="1"/>
          <p:nvPr/>
        </p:nvSpPr>
        <p:spPr>
          <a:xfrm>
            <a:off x="439271" y="85805"/>
            <a:ext cx="11313458" cy="1118727"/>
          </a:xfrm>
          <a:prstGeom prst="rect">
            <a:avLst/>
          </a:prstGeom>
          <a:noFill/>
          <a:ln>
            <a:noFill/>
          </a:ln>
        </p:spPr>
        <p:txBody>
          <a:bodyPr spcFirstLastPara="1" wrap="square" lIns="91425" tIns="45700" rIns="91425" bIns="45700" anchor="t" anchorCtr="0">
            <a:spAutoFit/>
          </a:bodyPr>
          <a:lstStyle/>
          <a:p>
            <a:pPr algn="ctr">
              <a:lnSpc>
                <a:spcPct val="115000"/>
              </a:lnSpc>
              <a:buClr>
                <a:srgbClr val="FF0000"/>
              </a:buClr>
              <a:buSzPts val="3200"/>
              <a:buFont typeface="Times New Roman" panose="02020603050405020304"/>
              <a:buNone/>
            </a:pPr>
            <a:r>
              <a:rPr lang="vi-VN" sz="2800" b="1" kern="0"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BÀI 16. </a:t>
            </a:r>
            <a:endParaRPr lang="vi-VN" sz="2800" b="1" kern="0"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p>
            <a:pPr algn="ctr">
              <a:lnSpc>
                <a:spcPct val="115000"/>
              </a:lnSpc>
              <a:buClr>
                <a:srgbClr val="FF0000"/>
              </a:buClr>
              <a:buSzPts val="3200"/>
              <a:buFont typeface="Times New Roman" panose="02020603050405020304"/>
              <a:buNone/>
            </a:pPr>
            <a:r>
              <a:rPr lang="vi-VN" sz="3000" b="1" kern="0" dirty="0">
                <a:solidFill>
                  <a:srgbClr val="FF0000"/>
                </a:solidFill>
                <a:effectLst>
                  <a:outerShdw blurRad="38100" dist="38100" dir="2700000" algn="tl">
                    <a:srgbClr val="000000">
                      <a:alpha val="43137"/>
                    </a:srgbClr>
                  </a:outerShdw>
                </a:effectLst>
                <a:latin typeface="Times New Roman" panose="02020603050405020304"/>
                <a:ea typeface="Times New Roman" panose="02020603050405020304"/>
                <a:cs typeface="Times New Roman" panose="02020603050405020304"/>
                <a:sym typeface="Times New Roman" panose="02020603050405020304"/>
              </a:rPr>
              <a:t>CÔNG CUỘC XÂY DỰNG ĐẤT NƯỚC THỜI TRẦN (1226-1400)</a:t>
            </a:r>
            <a:endParaRPr lang="vi-VN" sz="3000" kern="0" dirty="0">
              <a:solidFill>
                <a:srgbClr val="000000"/>
              </a:solidFill>
              <a:effectLst>
                <a:outerShdw blurRad="38100" dist="38100" dir="2700000" algn="tl">
                  <a:srgbClr val="000000">
                    <a:alpha val="43137"/>
                  </a:srgbClr>
                </a:outerShdw>
              </a:effectLst>
              <a:cs typeface="Arial" panose="020B0604020202020204"/>
              <a:sym typeface="Arial" panose="020B0604020202020204"/>
            </a:endParaRPr>
          </a:p>
        </p:txBody>
      </p:sp>
      <p:sp>
        <p:nvSpPr>
          <p:cNvPr id="35" name="TextBox 34"/>
          <p:cNvSpPr txBox="1"/>
          <p:nvPr/>
        </p:nvSpPr>
        <p:spPr>
          <a:xfrm>
            <a:off x="121023" y="1204532"/>
            <a:ext cx="6096000" cy="535531"/>
          </a:xfrm>
          <a:prstGeom prst="rect">
            <a:avLst/>
          </a:prstGeom>
          <a:noFill/>
        </p:spPr>
        <p:txBody>
          <a:bodyPr wrap="square">
            <a:spAutoFit/>
          </a:bodyPr>
          <a:lstStyle/>
          <a:p>
            <a:pPr marL="0" marR="0" lvl="0" indent="0" algn="l" defTabSz="1422400" rtl="0" eaLnBrk="1" fontAlgn="auto" latinLnBrk="0" hangingPunct="1">
              <a:lnSpc>
                <a:spcPct val="90000"/>
              </a:lnSpc>
              <a:spcBef>
                <a:spcPct val="0"/>
              </a:spcBef>
              <a:spcAft>
                <a:spcPct val="35000"/>
              </a:spcAft>
              <a:buClrTx/>
              <a:buSzTx/>
              <a:buFontTx/>
              <a:buNone/>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Sự thành lập nhà Trần</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6" y="285696"/>
            <a:ext cx="11913276" cy="1692771"/>
          </a:xfrm>
          <a:prstGeom prst="rect">
            <a:avLst/>
          </a:prstGeom>
        </p:spPr>
        <p:txBody>
          <a:bodyPr wrap="square">
            <a:spAutoFit/>
          </a:bodyPr>
          <a:lstStyle/>
          <a:p>
            <a:pPr algn="just" fontAlgn="base">
              <a:spcBef>
                <a:spcPct val="0"/>
              </a:spcBef>
              <a:spcAft>
                <a:spcPct val="0"/>
              </a:spcAft>
            </a:pPr>
            <a:r>
              <a:rPr lang="en-US" altLang="en-US" sz="2600" i="1" dirty="0">
                <a:solidFill>
                  <a:srgbClr val="002060"/>
                </a:solidFill>
                <a:latin typeface="Times New Roman" panose="02020603050405020304" pitchFamily="18" charset="0"/>
                <a:cs typeface="Times New Roman" panose="02020603050405020304" pitchFamily="18" charset="0"/>
              </a:rPr>
              <a:t>“</a:t>
            </a:r>
            <a:r>
              <a:rPr lang="en-US" altLang="en-US" sz="2600" i="1" dirty="0" err="1">
                <a:solidFill>
                  <a:srgbClr val="002060"/>
                </a:solidFill>
                <a:latin typeface="Times New Roman" panose="02020603050405020304" pitchFamily="18" charset="0"/>
                <a:cs typeface="Times New Roman" panose="02020603050405020304" pitchFamily="18" charset="0"/>
              </a:rPr>
              <a:t>Bấy</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giờ</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nhà</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vua</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vẫn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cứ</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tiến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hành</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mọi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việc</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thô</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mộc</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không</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ngừng</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nghe</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nói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ngoài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kinh</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thành</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có</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giặc</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cướp</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cũng</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giả</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vờ</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làm</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ngơ</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đê</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bưng</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bít</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đi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chỉ</a:t>
            </a:r>
            <a:r>
              <a:rPr lang="en-US" altLang="en-US" sz="2600" i="1" dirty="0">
                <a:solidFill>
                  <a:srgbClr val="002060"/>
                </a:solidFill>
                <a:latin typeface="Times New Roman" panose="02020603050405020304" pitchFamily="18" charset="0"/>
                <a:cs typeface="Times New Roman" panose="02020603050405020304" pitchFamily="18" charset="0"/>
              </a:rPr>
              <a:t> ham </a:t>
            </a:r>
            <a:r>
              <a:rPr lang="en-US" altLang="en-US" sz="2600" i="1" dirty="0" err="1">
                <a:solidFill>
                  <a:srgbClr val="002060"/>
                </a:solidFill>
                <a:latin typeface="Times New Roman" panose="02020603050405020304" pitchFamily="18" charset="0"/>
                <a:cs typeface="Times New Roman" panose="02020603050405020304" pitchFamily="18" charset="0"/>
              </a:rPr>
              <a:t>thích</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của</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cải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Các</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bầy</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tôi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quan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lại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đều</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bắt</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chước</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tranh</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nhau</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bán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quan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buôn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ngục</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ngoài</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ra</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không</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còn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nghĩ</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đến</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việc</a:t>
            </a:r>
            <a:r>
              <a:rPr lang="en-US"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i="1" dirty="0" err="1">
                <a:solidFill>
                  <a:srgbClr val="002060"/>
                </a:solidFill>
                <a:latin typeface="Times New Roman" panose="02020603050405020304" pitchFamily="18" charset="0"/>
                <a:cs typeface="Times New Roman" panose="02020603050405020304" pitchFamily="18" charset="0"/>
              </a:rPr>
              <a:t>gì</a:t>
            </a:r>
            <a:r>
              <a:rPr lang="en-US" altLang="en-US" sz="2600" i="1" dirty="0">
                <a:solidFill>
                  <a:srgbClr val="002060"/>
                </a:solidFill>
                <a:latin typeface="Times New Roman" panose="02020603050405020304" pitchFamily="18" charset="0"/>
                <a:cs typeface="Times New Roman" panose="02020603050405020304" pitchFamily="18" charset="0"/>
              </a:rPr>
              <a:t>”.</a:t>
            </a:r>
            <a:r>
              <a:rPr lang="vi-VN" altLang="en-US" sz="2600" i="1" dirty="0">
                <a:solidFill>
                  <a:srgbClr val="002060"/>
                </a:solidFill>
                <a:latin typeface="Times New Roman" panose="02020603050405020304" pitchFamily="18" charset="0"/>
                <a:cs typeface="Times New Roman" panose="02020603050405020304" pitchFamily="18" charset="0"/>
              </a:rPr>
              <a:t>     </a:t>
            </a:r>
            <a:r>
              <a:rPr lang="en-US" altLang="en-US" sz="2600" b="1" i="1" dirty="0">
                <a:solidFill>
                  <a:srgbClr val="002060"/>
                </a:solidFill>
                <a:latin typeface="Calibri" panose="020F0502020204030204"/>
              </a:rPr>
              <a:t>(</a:t>
            </a:r>
            <a:r>
              <a:rPr lang="en-US" altLang="en-US" sz="2600" b="1" i="1" dirty="0" err="1">
                <a:solidFill>
                  <a:srgbClr val="002060"/>
                </a:solidFill>
                <a:latin typeface="Calibri" panose="020F0502020204030204"/>
              </a:rPr>
              <a:t>Khâm</a:t>
            </a:r>
            <a:r>
              <a:rPr lang="en-US" altLang="en-US" sz="2600" b="1" i="1" dirty="0">
                <a:solidFill>
                  <a:srgbClr val="002060"/>
                </a:solidFill>
                <a:latin typeface="Calibri" panose="020F0502020204030204"/>
              </a:rPr>
              <a:t> </a:t>
            </a:r>
            <a:r>
              <a:rPr lang="en-US" altLang="en-US" sz="2600" b="1" i="1" dirty="0" err="1">
                <a:solidFill>
                  <a:srgbClr val="002060"/>
                </a:solidFill>
                <a:latin typeface="Calibri" panose="020F0502020204030204"/>
              </a:rPr>
              <a:t>định</a:t>
            </a:r>
            <a:r>
              <a:rPr lang="en-US" altLang="en-US" sz="2600" b="1" i="1" dirty="0">
                <a:solidFill>
                  <a:srgbClr val="002060"/>
                </a:solidFill>
                <a:latin typeface="Calibri" panose="020F0502020204030204"/>
              </a:rPr>
              <a:t> </a:t>
            </a:r>
            <a:r>
              <a:rPr lang="en-US" altLang="en-US" sz="2600" b="1" i="1" dirty="0" err="1">
                <a:solidFill>
                  <a:srgbClr val="002060"/>
                </a:solidFill>
                <a:latin typeface="Calibri" panose="020F0502020204030204"/>
              </a:rPr>
              <a:t>Việt</a:t>
            </a:r>
            <a:r>
              <a:rPr lang="en-US" altLang="en-US" sz="2600" b="1" i="1" dirty="0">
                <a:solidFill>
                  <a:srgbClr val="002060"/>
                </a:solidFill>
                <a:latin typeface="Calibri" panose="020F0502020204030204"/>
              </a:rPr>
              <a:t> </a:t>
            </a:r>
            <a:r>
              <a:rPr lang="en-US" altLang="en-US" sz="2600" b="1" i="1" dirty="0" err="1">
                <a:solidFill>
                  <a:srgbClr val="002060"/>
                </a:solidFill>
                <a:latin typeface="Calibri" panose="020F0502020204030204"/>
              </a:rPr>
              <a:t>sử</a:t>
            </a:r>
            <a:r>
              <a:rPr lang="en-US" altLang="en-US" sz="2600" b="1" i="1" dirty="0">
                <a:solidFill>
                  <a:srgbClr val="002060"/>
                </a:solidFill>
                <a:latin typeface="Calibri" panose="020F0502020204030204"/>
              </a:rPr>
              <a:t> </a:t>
            </a:r>
            <a:r>
              <a:rPr lang="en-US" altLang="en-US" sz="2600" b="1" i="1" dirty="0" err="1">
                <a:solidFill>
                  <a:srgbClr val="002060"/>
                </a:solidFill>
                <a:latin typeface="Calibri" panose="020F0502020204030204"/>
              </a:rPr>
              <a:t>thông</a:t>
            </a:r>
            <a:r>
              <a:rPr lang="en-US" altLang="en-US" sz="2600" b="1" i="1" dirty="0">
                <a:solidFill>
                  <a:srgbClr val="002060"/>
                </a:solidFill>
                <a:latin typeface="Calibri" panose="020F0502020204030204"/>
              </a:rPr>
              <a:t> </a:t>
            </a:r>
            <a:r>
              <a:rPr lang="en-US" altLang="en-US" sz="2600" b="1" i="1" dirty="0" err="1">
                <a:solidFill>
                  <a:srgbClr val="002060"/>
                </a:solidFill>
                <a:latin typeface="Calibri" panose="020F0502020204030204"/>
              </a:rPr>
              <a:t>giám</a:t>
            </a:r>
            <a:r>
              <a:rPr lang="en-US" altLang="en-US" sz="2600" b="1" i="1" dirty="0">
                <a:solidFill>
                  <a:srgbClr val="002060"/>
                </a:solidFill>
                <a:latin typeface="Calibri" panose="020F0502020204030204"/>
              </a:rPr>
              <a:t> </a:t>
            </a:r>
            <a:r>
              <a:rPr lang="en-US" altLang="en-US" sz="2600" b="1" i="1" dirty="0" err="1">
                <a:solidFill>
                  <a:srgbClr val="002060"/>
                </a:solidFill>
                <a:latin typeface="Calibri" panose="020F0502020204030204"/>
              </a:rPr>
              <a:t>cương</a:t>
            </a:r>
            <a:r>
              <a:rPr lang="en-US" altLang="en-US" sz="2600" b="1" i="1" dirty="0">
                <a:solidFill>
                  <a:srgbClr val="002060"/>
                </a:solidFill>
                <a:latin typeface="Calibri" panose="020F0502020204030204"/>
              </a:rPr>
              <a:t> </a:t>
            </a:r>
            <a:r>
              <a:rPr lang="en-US" altLang="en-US" sz="2600" b="1" i="1" dirty="0" err="1">
                <a:solidFill>
                  <a:srgbClr val="002060"/>
                </a:solidFill>
                <a:latin typeface="Calibri" panose="020F0502020204030204"/>
              </a:rPr>
              <a:t>mục</a:t>
            </a:r>
            <a:r>
              <a:rPr lang="en-US" altLang="en-US" sz="2600" b="1" i="1" dirty="0">
                <a:solidFill>
                  <a:srgbClr val="002060"/>
                </a:solidFill>
                <a:latin typeface="Calibri" panose="020F0502020204030204"/>
              </a:rPr>
              <a:t>)</a:t>
            </a:r>
            <a:endParaRPr lang="en-US" altLang="en-US" sz="2600" b="1" i="1" dirty="0">
              <a:solidFill>
                <a:srgbClr val="002060"/>
              </a:solidFill>
              <a:latin typeface="Calibri" panose="020F0502020204030204"/>
            </a:endParaRPr>
          </a:p>
        </p:txBody>
      </p:sp>
      <p:sp>
        <p:nvSpPr>
          <p:cNvPr id="12" name="TextBox 11"/>
          <p:cNvSpPr txBox="1"/>
          <p:nvPr/>
        </p:nvSpPr>
        <p:spPr>
          <a:xfrm>
            <a:off x="216233" y="2532076"/>
            <a:ext cx="11697304" cy="2893100"/>
          </a:xfrm>
          <a:prstGeom prst="rect">
            <a:avLst/>
          </a:prstGeom>
          <a:noFill/>
        </p:spPr>
        <p:txBody>
          <a:bodyPr wrap="square">
            <a:spAutoFit/>
          </a:bodyPr>
          <a:lstStyle/>
          <a:p>
            <a:pPr algn="just"/>
            <a:r>
              <a:rPr kumimoji="0" lang="vi-VN" sz="2600" b="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Theo Đại Việt sử ký toàn thư</a:t>
            </a:r>
            <a:r>
              <a:rPr kumimoji="0" lang="vi-VN" sz="2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Lý Chiêu Hoàng sinh năm Mậu Dần (1218), là con gái vua Lý Huệ Tông và hoàng hậu Trần Thị Dung. Khi bà chào đời, nhà Lý (1010-1225) đã vào thời kỳ suy tàn. Ông nội của bà, tức Lý Cao Tông được biết đến là ông vua "chơi bời vô độ, chính sự hình pháp không rõ ràng, giặc cướp nổi lên như ong, đói kém liền năm" nên cơ nghiệp nhà Lý từ đấy suy</a:t>
            </a:r>
            <a:r>
              <a:rPr lang="vi-VN" sz="2600" dirty="0">
                <a:latin typeface="Times New Roman" panose="02020603050405020304" pitchFamily="18" charset="0"/>
                <a:cs typeface="Times New Roman" panose="02020603050405020304" pitchFamily="18" charset="0"/>
              </a:rPr>
              <a:t>Trước tình hình đó nhà Lý b</a:t>
            </a:r>
            <a:r>
              <a:rPr lang="en-US" sz="2600" dirty="0" err="1">
                <a:latin typeface="Times New Roman" panose="02020603050405020304" pitchFamily="18" charset="0"/>
                <a:cs typeface="Times New Roman" panose="02020603050405020304" pitchFamily="18" charset="0"/>
              </a:rPr>
              <a:t>uộc</a:t>
            </a:r>
            <a:r>
              <a:rPr lang="vi-VN" sz="2600" dirty="0">
                <a:latin typeface="Times New Roman" panose="02020603050405020304" pitchFamily="18" charset="0"/>
                <a:cs typeface="Times New Roman" panose="02020603050405020304" pitchFamily="18" charset="0"/>
              </a:rPr>
              <a:t> phải </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dựa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t>
            </a:r>
            <a:r>
              <a:rPr lang="en-US" sz="2600" dirty="0">
                <a:latin typeface="Times New Roman" panose="02020603050405020304" pitchFamily="18" charset="0"/>
                <a:cs typeface="Times New Roman" panose="02020603050405020304" pitchFamily="18" charset="0"/>
              </a:rPr>
              <a:t> Trần -&gt; </a:t>
            </a:r>
            <a:r>
              <a:rPr lang="en-US" sz="2600" dirty="0" err="1">
                <a:latin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Trần </a:t>
            </a:r>
            <a:r>
              <a:rPr lang="en-US" sz="2600" b="1" dirty="0" err="1">
                <a:latin typeface="Times New Roman" panose="02020603050405020304" pitchFamily="18" charset="0"/>
                <a:cs typeface="Times New Roman" panose="02020603050405020304" pitchFamily="18" charset="0"/>
              </a:rPr>
              <a:t>Cảnh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đầu</a:t>
            </a:r>
            <a:r>
              <a:rPr lang="en-US" sz="2600" b="1" dirty="0">
                <a:latin typeface="Times New Roman" panose="02020603050405020304" pitchFamily="18" charset="0"/>
                <a:cs typeface="Times New Roman" panose="02020603050405020304" pitchFamily="18" charset="0"/>
              </a:rPr>
              <a:t> 1226-&gt; </a:t>
            </a:r>
            <a:r>
              <a:rPr lang="en-US" sz="2600" b="1" dirty="0" err="1">
                <a:latin typeface="Times New Roman" panose="02020603050405020304" pitchFamily="18" charset="0"/>
                <a:cs typeface="Times New Roman" panose="02020603050405020304" pitchFamily="18" charset="0"/>
              </a:rPr>
              <a:t>nhà</a:t>
            </a:r>
            <a:r>
              <a:rPr lang="en-US" sz="2600" b="1" dirty="0">
                <a:latin typeface="Times New Roman" panose="02020603050405020304" pitchFamily="18" charset="0"/>
                <a:cs typeface="Times New Roman" panose="02020603050405020304" pitchFamily="18" charset="0"/>
              </a:rPr>
              <a:t> Trần </a:t>
            </a:r>
            <a:r>
              <a:rPr lang="en-US" sz="2600" b="1" dirty="0" err="1">
                <a:latin typeface="Times New Roman" panose="02020603050405020304" pitchFamily="18" charset="0"/>
                <a:cs typeface="Times New Roman" panose="02020603050405020304" pitchFamily="18" charset="0"/>
              </a:rPr>
              <a:t>thành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lập</a:t>
            </a:r>
            <a:r>
              <a:rPr lang="en-US" sz="2600" b="1" dirty="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p="http://schemas.openxmlformats.org/presentationml/2006/main">
  <p:tag name="TABLE_ENDDRAG_ORIGIN_RECT" val="854*302"/>
  <p:tag name="TABLE_ENDDRAG_RECT" val="25*180*854*3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4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4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elestial">
  <a:themeElements>
    <a:clrScheme name="Celestial">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8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12268</Words>
  <Application>WPS Presentation</Application>
  <PresentationFormat>Widescreen</PresentationFormat>
  <Paragraphs>589</Paragraphs>
  <Slides>52</Slides>
  <Notes>8</Notes>
  <HiddenSlides>0</HiddenSlides>
  <MMClips>0</MMClips>
  <ScaleCrop>false</ScaleCrop>
  <HeadingPairs>
    <vt:vector size="6" baseType="variant">
      <vt:variant>
        <vt:lpstr>已用的字体</vt:lpstr>
      </vt:variant>
      <vt:variant>
        <vt:i4>24</vt:i4>
      </vt:variant>
      <vt:variant>
        <vt:lpstr>主题</vt:lpstr>
      </vt:variant>
      <vt:variant>
        <vt:i4>12</vt:i4>
      </vt:variant>
      <vt:variant>
        <vt:lpstr>幻灯片标题</vt:lpstr>
      </vt:variant>
      <vt:variant>
        <vt:i4>52</vt:i4>
      </vt:variant>
    </vt:vector>
  </HeadingPairs>
  <TitlesOfParts>
    <vt:vector size="88" baseType="lpstr">
      <vt:lpstr>Arial</vt:lpstr>
      <vt:lpstr>SimSun</vt:lpstr>
      <vt:lpstr>Wingdings</vt:lpstr>
      <vt:lpstr>Calibri</vt:lpstr>
      <vt:lpstr>Arial</vt:lpstr>
      <vt:lpstr>Times New Roman</vt:lpstr>
      <vt:lpstr>Pangolin</vt:lpstr>
      <vt:lpstr>Segoe Print</vt:lpstr>
      <vt:lpstr>.VnAvant</vt:lpstr>
      <vt:lpstr>Lucida Sans Unicode</vt:lpstr>
      <vt:lpstr>Times New Roman</vt:lpstr>
      <vt:lpstr>Calibri</vt:lpstr>
      <vt:lpstr>Avenir Next Demi Bold</vt:lpstr>
      <vt:lpstr>Microsoft YaHei</vt:lpstr>
      <vt:lpstr>Arial Unicode MS</vt:lpstr>
      <vt:lpstr>Calibri Light</vt:lpstr>
      <vt:lpstr>.VnTime</vt:lpstr>
      <vt:lpstr>.VnTimeH</vt:lpstr>
      <vt:lpstr>MS Mincho</vt:lpstr>
      <vt:lpstr>MS UI Gothic</vt:lpstr>
      <vt:lpstr>Calibri Light</vt:lpstr>
      <vt:lpstr>VNI-Times</vt:lpstr>
      <vt:lpstr>Arial Unicode MS</vt:lpstr>
      <vt:lpstr>Open Sans</vt:lpstr>
      <vt:lpstr>Office Theme</vt:lpstr>
      <vt:lpstr>1_Office Theme</vt:lpstr>
      <vt:lpstr>2_Office Theme</vt:lpstr>
      <vt:lpstr>3_Office Theme</vt:lpstr>
      <vt:lpstr>5_Celestial</vt:lpstr>
      <vt:lpstr>3_Default Design</vt:lpstr>
      <vt:lpstr>18_Default Design</vt:lpstr>
      <vt:lpstr>2_Default Design</vt:lpstr>
      <vt:lpstr>5_Default Design</vt:lpstr>
      <vt:lpstr>4_Office Theme</vt:lpstr>
      <vt:lpstr>6_Office Theme</vt:lpstr>
      <vt:lpstr>1_Default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Thái sư Trần Thủ Độ.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BÀI 16. CÔNG CUỘC XÂY DỰNG ĐẤT NƯỚC THỜI TRẦN (1226-1400)</vt:lpstr>
      <vt:lpstr>PowerPoint 演示文稿</vt:lpstr>
      <vt:lpstr>BÀI 16. CÔNG CUỘC XÂY DỰNG ĐẤT NƯỚC THỜI TRẦN (1226-1400)</vt:lpstr>
      <vt:lpstr>PowerPoint 演示文稿</vt:lpstr>
      <vt:lpstr>PowerPoint 演示文稿</vt:lpstr>
      <vt:lpstr>PowerPoint 演示文稿</vt:lpstr>
      <vt:lpstr>PowerPoint 演示文稿</vt:lpstr>
      <vt:lpstr>Lâu thuyền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Thuyền nước ngoài đến Đại Việt buôn bán</vt:lpstr>
      <vt:lpstr>PowerPoint 演示文稿</vt:lpstr>
      <vt:lpstr>PowerPoint 演示文稿</vt:lpstr>
      <vt:lpstr>PowerPoint 演示文稿</vt:lpstr>
      <vt:lpstr>4.VẬN DỤNG</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trần</dc:creator>
  <cp:lastModifiedBy>Lộc Phan</cp:lastModifiedBy>
  <cp:revision>26</cp:revision>
  <dcterms:created xsi:type="dcterms:W3CDTF">2023-02-28T14:20:00Z</dcterms:created>
  <dcterms:modified xsi:type="dcterms:W3CDTF">2025-02-28T02:30:46Z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B0F26113520C458CB6706D0FE99B1980_13</vt:lpwstr>
  </property>
  <property fmtid="{D5CDD505-2E9C-101B-9397-08002B2CF9AE}" pid="3" name="KSOProductBuildVer">
    <vt:lpwstr>1033-12.2.0.20323</vt:lpwstr>
  </property>
</Properties>
</file>